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01" r:id="rId2"/>
    <p:sldId id="451" r:id="rId3"/>
    <p:sldId id="403" r:id="rId4"/>
    <p:sldId id="465" r:id="rId5"/>
    <p:sldId id="404" r:id="rId6"/>
    <p:sldId id="405" r:id="rId7"/>
    <p:sldId id="323" r:id="rId8"/>
    <p:sldId id="456" r:id="rId9"/>
    <p:sldId id="366" r:id="rId10"/>
    <p:sldId id="421" r:id="rId11"/>
    <p:sldId id="431" r:id="rId12"/>
    <p:sldId id="379" r:id="rId13"/>
    <p:sldId id="338" r:id="rId14"/>
    <p:sldId id="340" r:id="rId15"/>
    <p:sldId id="339" r:id="rId16"/>
    <p:sldId id="343" r:id="rId17"/>
    <p:sldId id="452" r:id="rId18"/>
    <p:sldId id="345" r:id="rId19"/>
    <p:sldId id="432" r:id="rId20"/>
    <p:sldId id="449" r:id="rId21"/>
    <p:sldId id="458" r:id="rId22"/>
    <p:sldId id="445" r:id="rId23"/>
    <p:sldId id="347" r:id="rId24"/>
    <p:sldId id="436" r:id="rId25"/>
    <p:sldId id="433" r:id="rId26"/>
    <p:sldId id="427" r:id="rId27"/>
    <p:sldId id="450" r:id="rId28"/>
    <p:sldId id="429" r:id="rId29"/>
    <p:sldId id="462" r:id="rId30"/>
    <p:sldId id="430" r:id="rId31"/>
    <p:sldId id="457" r:id="rId32"/>
    <p:sldId id="364" r:id="rId33"/>
    <p:sldId id="434" r:id="rId34"/>
    <p:sldId id="464" r:id="rId35"/>
    <p:sldId id="459" r:id="rId36"/>
    <p:sldId id="460" r:id="rId37"/>
    <p:sldId id="455" r:id="rId38"/>
    <p:sldId id="408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나눔스퀘어" panose="020B0600000101010101" pitchFamily="50" charset="-127"/>
      <p:regular r:id="rId48"/>
    </p:embeddedFont>
    <p:embeddedFont>
      <p:font typeface="나눔스퀘어 Bold" panose="020B0600000101010101" pitchFamily="50" charset="-127"/>
      <p:bold r:id="rId49"/>
    </p:embeddedFont>
    <p:embeddedFont>
      <p:font typeface="나눔스퀘어 ExtraBold" panose="020B0600000101010101" pitchFamily="50" charset="-127"/>
      <p:bold r:id="rId50"/>
    </p:embeddedFont>
    <p:embeddedFont>
      <p:font typeface="나눔스퀘어라운드 ExtraBold" panose="020B0600000101010101" pitchFamily="50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5D3C"/>
    <a:srgbClr val="C2AD90"/>
    <a:srgbClr val="B29772"/>
    <a:srgbClr val="A6855A"/>
    <a:srgbClr val="C8BFB0"/>
    <a:srgbClr val="7D5A50"/>
    <a:srgbClr val="B69B78"/>
    <a:srgbClr val="91744E"/>
    <a:srgbClr val="BDB2A0"/>
    <a:srgbClr val="F8D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7" autoAdjust="0"/>
    <p:restoredTop sz="95847" autoAdjust="0"/>
  </p:normalViewPr>
  <p:slideViewPr>
    <p:cSldViewPr>
      <p:cViewPr varScale="1">
        <p:scale>
          <a:sx n="47" d="100"/>
          <a:sy n="47" d="100"/>
        </p:scale>
        <p:origin x="67" y="89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5월 19일 Thursday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B545AC5-813F-4ED1-B011-8EA17CB93331}" type="datetimeFigureOut">
              <a:rPr lang="ko-KR" altLang="en-US" smtClean="0"/>
              <a:pPr/>
              <a:t>5월 19일 Thursday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01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35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32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29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79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06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29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45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060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01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031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CLIP +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StyleGAN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StyleCLIP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 트레인 웨이트는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797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 데이터셋</a:t>
            </a:r>
            <a:r>
              <a:rPr lang="en-US" altLang="ko-KR" dirty="0"/>
              <a:t>. </a:t>
            </a:r>
            <a:r>
              <a:rPr lang="ko-KR" altLang="en-US" dirty="0"/>
              <a:t>분석 이미 완료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프리트레인</a:t>
            </a:r>
            <a:r>
              <a:rPr lang="ko-KR" altLang="en-US" dirty="0"/>
              <a:t> </a:t>
            </a:r>
            <a:r>
              <a:rPr lang="ko-KR" altLang="en-US" dirty="0" err="1"/>
              <a:t>웨이트은</a:t>
            </a:r>
            <a:r>
              <a:rPr lang="ko-KR" altLang="en-US" dirty="0"/>
              <a:t> 붕어빵 틀이 </a:t>
            </a:r>
            <a:r>
              <a:rPr lang="ko-KR" altLang="en-US" dirty="0" err="1"/>
              <a:t>있을때</a:t>
            </a:r>
            <a:r>
              <a:rPr lang="ko-KR" altLang="en-US" dirty="0"/>
              <a:t> 붕어빵 재료 넣고 반죽 팥 설계 이미 </a:t>
            </a:r>
            <a:endParaRPr lang="en-US" altLang="ko-KR" dirty="0"/>
          </a:p>
          <a:p>
            <a:r>
              <a:rPr lang="ko-KR" altLang="en-US" dirty="0"/>
              <a:t>파인 튜닝이 </a:t>
            </a:r>
            <a:r>
              <a:rPr lang="ko-KR" altLang="en-US" dirty="0" err="1"/>
              <a:t>팥대신</a:t>
            </a:r>
            <a:r>
              <a:rPr lang="ko-KR" altLang="en-US" dirty="0"/>
              <a:t> 슈크림이라고 </a:t>
            </a:r>
            <a:r>
              <a:rPr lang="ko-KR" altLang="en-US" dirty="0" err="1"/>
              <a:t>클래시피케이션</a:t>
            </a:r>
            <a:r>
              <a:rPr lang="ko-KR" altLang="en-US" dirty="0"/>
              <a:t> 레이어를 변경해서 튜닝해서 </a:t>
            </a:r>
            <a:endParaRPr lang="en-US" altLang="ko-KR" dirty="0"/>
          </a:p>
          <a:p>
            <a:r>
              <a:rPr lang="ko-KR" altLang="en-US" dirty="0" err="1"/>
              <a:t>피쳐</a:t>
            </a:r>
            <a:r>
              <a:rPr lang="ko-KR" altLang="en-US" dirty="0"/>
              <a:t> 웨이트들은 그대로 있지만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GAN segmentation </a:t>
            </a:r>
            <a:r>
              <a:rPr lang="ko-KR" altLang="en-US" dirty="0" err="1"/>
              <a:t>헤어면헤어</a:t>
            </a:r>
            <a:r>
              <a:rPr lang="ko-KR" altLang="en-US" dirty="0"/>
              <a:t> 표정이면 표정</a:t>
            </a:r>
            <a:endParaRPr lang="en-US" altLang="ko-KR" dirty="0"/>
          </a:p>
          <a:p>
            <a:r>
              <a:rPr lang="ko-KR" altLang="en-US" dirty="0"/>
              <a:t>배경이면 배경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우리꺼는</a:t>
            </a:r>
            <a:r>
              <a:rPr lang="ko-KR" altLang="en-US" dirty="0"/>
              <a:t> 애초에 헤어만 </a:t>
            </a:r>
            <a:r>
              <a:rPr lang="ko-KR" altLang="en-US" dirty="0" err="1"/>
              <a:t>바꿀수</a:t>
            </a:r>
            <a:r>
              <a:rPr lang="ko-KR" altLang="en-US" dirty="0"/>
              <a:t> 있게 튜닝 옵션값을 학습이 들어가지는 않아</a:t>
            </a:r>
            <a:endParaRPr lang="en-US" altLang="ko-KR" dirty="0"/>
          </a:p>
          <a:p>
            <a:r>
              <a:rPr lang="ko-KR" altLang="en-US" dirty="0"/>
              <a:t>근데 </a:t>
            </a:r>
            <a:r>
              <a:rPr lang="ko-KR" altLang="en-US" dirty="0" err="1"/>
              <a:t>기존꺼를</a:t>
            </a:r>
            <a:r>
              <a:rPr lang="ko-KR" altLang="en-US" dirty="0"/>
              <a:t> 학습을 하면</a:t>
            </a:r>
            <a:endParaRPr lang="en-US" altLang="ko-KR" dirty="0"/>
          </a:p>
          <a:p>
            <a:r>
              <a:rPr lang="ko-KR" altLang="en-US" dirty="0"/>
              <a:t>구글이랑 엔비디아가 다 </a:t>
            </a:r>
            <a:r>
              <a:rPr lang="ko-KR" altLang="en-US" dirty="0" err="1"/>
              <a:t>해놓은건데</a:t>
            </a:r>
            <a:r>
              <a:rPr lang="ko-KR" altLang="en-US" dirty="0"/>
              <a:t> 그래서 쓴다고</a:t>
            </a:r>
            <a:endParaRPr lang="en-US" altLang="ko-KR" dirty="0"/>
          </a:p>
          <a:p>
            <a:r>
              <a:rPr lang="ko-KR" altLang="en-US" dirty="0" err="1"/>
              <a:t>우리꺼에</a:t>
            </a:r>
            <a:r>
              <a:rPr lang="ko-KR" altLang="en-US" dirty="0"/>
              <a:t> 맞춰서 맞춤화</a:t>
            </a:r>
            <a:r>
              <a:rPr lang="en-US" altLang="ko-KR" dirty="0"/>
              <a:t>…. </a:t>
            </a:r>
            <a:r>
              <a:rPr lang="ko-KR" altLang="en-US" dirty="0" err="1"/>
              <a:t>선택할수있는</a:t>
            </a:r>
            <a:r>
              <a:rPr lang="ko-KR" altLang="en-US" dirty="0"/>
              <a:t> 헤어스타일 </a:t>
            </a:r>
            <a:r>
              <a:rPr lang="en-US" altLang="ko-KR" dirty="0"/>
              <a:t>+ </a:t>
            </a:r>
            <a:r>
              <a:rPr lang="ko-KR" altLang="en-US" dirty="0"/>
              <a:t>우리 이미지 </a:t>
            </a:r>
            <a:r>
              <a:rPr lang="ko-KR" altLang="en-US" dirty="0" err="1"/>
              <a:t>들어갔을때</a:t>
            </a:r>
            <a:r>
              <a:rPr lang="ko-KR" altLang="en-US" dirty="0"/>
              <a:t> 더 </a:t>
            </a:r>
            <a:r>
              <a:rPr lang="ko-KR" altLang="en-US" dirty="0" err="1"/>
              <a:t>잘나오게</a:t>
            </a:r>
            <a:r>
              <a:rPr lang="ko-KR" altLang="en-US" dirty="0"/>
              <a:t> 커스터마이징</a:t>
            </a:r>
            <a:r>
              <a:rPr lang="en-US" altLang="ko-KR" dirty="0"/>
              <a:t>…</a:t>
            </a:r>
            <a:r>
              <a:rPr lang="ko-KR" altLang="en-US" dirty="0"/>
              <a:t> 수정 헤어만 바꿀 수 </a:t>
            </a:r>
            <a:r>
              <a:rPr lang="ko-KR" altLang="en-US"/>
              <a:t>있게한거야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014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CLIP +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StyleGAN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StyleCLIP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 트레인 웨이트는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586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10</a:t>
            </a:r>
            <a:r>
              <a:rPr lang="ko-KR" altLang="en-US" dirty="0" err="1"/>
              <a:t>억개</a:t>
            </a:r>
            <a:r>
              <a:rPr lang="ko-KR" altLang="en-US" dirty="0"/>
              <a:t> 이상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581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 데이터셋</a:t>
            </a:r>
            <a:r>
              <a:rPr lang="en-US" altLang="ko-KR" dirty="0"/>
              <a:t>. </a:t>
            </a:r>
            <a:r>
              <a:rPr lang="ko-KR" altLang="en-US" dirty="0"/>
              <a:t>분석 이미 완료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프리트레인</a:t>
            </a:r>
            <a:r>
              <a:rPr lang="ko-KR" altLang="en-US" dirty="0"/>
              <a:t> </a:t>
            </a:r>
            <a:r>
              <a:rPr lang="ko-KR" altLang="en-US" dirty="0" err="1"/>
              <a:t>웨이트은</a:t>
            </a:r>
            <a:r>
              <a:rPr lang="ko-KR" altLang="en-US" dirty="0"/>
              <a:t> 붕어빵 틀이 </a:t>
            </a:r>
            <a:r>
              <a:rPr lang="ko-KR" altLang="en-US" dirty="0" err="1"/>
              <a:t>있을때</a:t>
            </a:r>
            <a:r>
              <a:rPr lang="ko-KR" altLang="en-US" dirty="0"/>
              <a:t> 붕어빵 재료 넣고 반죽 팥 설계 이미 </a:t>
            </a:r>
            <a:endParaRPr lang="en-US" altLang="ko-KR" dirty="0"/>
          </a:p>
          <a:p>
            <a:r>
              <a:rPr lang="ko-KR" altLang="en-US" dirty="0"/>
              <a:t>파인 튜닝이 </a:t>
            </a:r>
            <a:r>
              <a:rPr lang="ko-KR" altLang="en-US" dirty="0" err="1"/>
              <a:t>팥대신</a:t>
            </a:r>
            <a:r>
              <a:rPr lang="ko-KR" altLang="en-US" dirty="0"/>
              <a:t> 슈크림이라고 </a:t>
            </a:r>
            <a:r>
              <a:rPr lang="ko-KR" altLang="en-US" dirty="0" err="1"/>
              <a:t>클래시피케이션</a:t>
            </a:r>
            <a:r>
              <a:rPr lang="ko-KR" altLang="en-US" dirty="0"/>
              <a:t> 레이어를 변경해서 튜닝해서 </a:t>
            </a:r>
            <a:endParaRPr lang="en-US" altLang="ko-KR" dirty="0"/>
          </a:p>
          <a:p>
            <a:r>
              <a:rPr lang="ko-KR" altLang="en-US" dirty="0" err="1"/>
              <a:t>피쳐</a:t>
            </a:r>
            <a:r>
              <a:rPr lang="ko-KR" altLang="en-US" dirty="0"/>
              <a:t> 웨이트들은 그대로 있지만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GAN segmentation </a:t>
            </a:r>
            <a:r>
              <a:rPr lang="ko-KR" altLang="en-US" dirty="0" err="1"/>
              <a:t>헤어면헤어</a:t>
            </a:r>
            <a:r>
              <a:rPr lang="ko-KR" altLang="en-US" dirty="0"/>
              <a:t> 표정이면 표정</a:t>
            </a:r>
            <a:endParaRPr lang="en-US" altLang="ko-KR" dirty="0"/>
          </a:p>
          <a:p>
            <a:r>
              <a:rPr lang="ko-KR" altLang="en-US" dirty="0"/>
              <a:t>배경이면 배경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우리꺼는</a:t>
            </a:r>
            <a:r>
              <a:rPr lang="ko-KR" altLang="en-US" dirty="0"/>
              <a:t> 애초에 헤어만 </a:t>
            </a:r>
            <a:r>
              <a:rPr lang="ko-KR" altLang="en-US" dirty="0" err="1"/>
              <a:t>바꿀수</a:t>
            </a:r>
            <a:r>
              <a:rPr lang="ko-KR" altLang="en-US" dirty="0"/>
              <a:t> 있게 튜닝 옵션값을 학습이 들어가지는 않아</a:t>
            </a:r>
            <a:endParaRPr lang="en-US" altLang="ko-KR" dirty="0"/>
          </a:p>
          <a:p>
            <a:r>
              <a:rPr lang="ko-KR" altLang="en-US" dirty="0"/>
              <a:t>근데 </a:t>
            </a:r>
            <a:r>
              <a:rPr lang="ko-KR" altLang="en-US" dirty="0" err="1"/>
              <a:t>기존꺼를</a:t>
            </a:r>
            <a:r>
              <a:rPr lang="ko-KR" altLang="en-US" dirty="0"/>
              <a:t> 학습을 하면</a:t>
            </a:r>
            <a:endParaRPr lang="en-US" altLang="ko-KR" dirty="0"/>
          </a:p>
          <a:p>
            <a:r>
              <a:rPr lang="ko-KR" altLang="en-US" dirty="0"/>
              <a:t>구글이랑 엔비디아가 다 </a:t>
            </a:r>
            <a:r>
              <a:rPr lang="ko-KR" altLang="en-US" dirty="0" err="1"/>
              <a:t>해놓은건데</a:t>
            </a:r>
            <a:r>
              <a:rPr lang="ko-KR" altLang="en-US" dirty="0"/>
              <a:t> 그래서 쓴다고</a:t>
            </a:r>
            <a:endParaRPr lang="en-US" altLang="ko-KR" dirty="0"/>
          </a:p>
          <a:p>
            <a:r>
              <a:rPr lang="ko-KR" altLang="en-US" dirty="0" err="1"/>
              <a:t>우리꺼에</a:t>
            </a:r>
            <a:r>
              <a:rPr lang="ko-KR" altLang="en-US" dirty="0"/>
              <a:t> 맞춰서 맞춤화</a:t>
            </a:r>
            <a:r>
              <a:rPr lang="en-US" altLang="ko-KR" dirty="0"/>
              <a:t>…. </a:t>
            </a:r>
            <a:r>
              <a:rPr lang="ko-KR" altLang="en-US" dirty="0" err="1"/>
              <a:t>선택할수있는</a:t>
            </a:r>
            <a:r>
              <a:rPr lang="ko-KR" altLang="en-US" dirty="0"/>
              <a:t> 헤어스타일 </a:t>
            </a:r>
            <a:r>
              <a:rPr lang="en-US" altLang="ko-KR" dirty="0"/>
              <a:t>+ </a:t>
            </a:r>
            <a:r>
              <a:rPr lang="ko-KR" altLang="en-US" dirty="0"/>
              <a:t>우리 이미지 </a:t>
            </a:r>
            <a:r>
              <a:rPr lang="ko-KR" altLang="en-US" dirty="0" err="1"/>
              <a:t>들어갔을때</a:t>
            </a:r>
            <a:r>
              <a:rPr lang="ko-KR" altLang="en-US" dirty="0"/>
              <a:t> 더 </a:t>
            </a:r>
            <a:r>
              <a:rPr lang="ko-KR" altLang="en-US" dirty="0" err="1"/>
              <a:t>잘나오게</a:t>
            </a:r>
            <a:r>
              <a:rPr lang="ko-KR" altLang="en-US" dirty="0"/>
              <a:t> 커스터마이징</a:t>
            </a:r>
            <a:r>
              <a:rPr lang="en-US" altLang="ko-KR" dirty="0"/>
              <a:t>…</a:t>
            </a:r>
            <a:r>
              <a:rPr lang="ko-KR" altLang="en-US" dirty="0"/>
              <a:t> 수정 헤어만 바꿀 수 </a:t>
            </a:r>
            <a:r>
              <a:rPr lang="ko-KR" altLang="en-US"/>
              <a:t>있게한거야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46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935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CLIP +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StyleGAN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StyleCLIP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 트레인 웨이트는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917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근데 세션이나 사용자끼리 파일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안겹치게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하는 원리는 뭐지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850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근데 세션이나 사용자끼리 파일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안겹치게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하는 원리는 뭐지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503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근데 세션이나 사용자끼리 파일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안겹치게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하는 원리는 뭐지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7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8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근데 세션이나 사용자끼리 파일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안겹치게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하는 원리는 뭐지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122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근데 세션이나 사용자끼리 파일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안겹치게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하는 원리는 뭐지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731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근데 세션이나 사용자끼리 파일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안겹치게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하는 원리는 뭐지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240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343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613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87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04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154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398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45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974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945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91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74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4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23392" y="2134017"/>
            <a:ext cx="6683685" cy="1800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4" y="116632"/>
            <a:ext cx="964607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8"/>
            <a:ext cx="11346141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91744E"/>
                </a:solidFill>
                <a:latin typeface="+mj-lt"/>
                <a:ea typeface="나눔스퀘어 Bold" panose="020B0600000101010101" pitchFamily="50" charset="-127"/>
              </a:defRPr>
            </a:lvl1pPr>
            <a:lvl2pPr algn="l">
              <a:buNone/>
              <a:defRPr sz="1600" i="1" baseline="0">
                <a:solidFill>
                  <a:srgbClr val="91744E"/>
                </a:solidFill>
                <a:latin typeface="+mj-lt"/>
                <a:ea typeface="나눔스퀘어 Bold" panose="020B0600000101010101" pitchFamily="50" charset="-127"/>
              </a:defRPr>
            </a:lvl2pPr>
            <a:lvl3pPr algn="l">
              <a:buNone/>
              <a:defRPr sz="1600" i="1" baseline="0">
                <a:solidFill>
                  <a:srgbClr val="91744E"/>
                </a:solidFill>
                <a:latin typeface="+mj-lt"/>
                <a:ea typeface="나눔스퀘어 Bold" panose="020B0600000101010101" pitchFamily="50" charset="-127"/>
              </a:defRPr>
            </a:lvl3pPr>
            <a:lvl4pPr algn="l">
              <a:buNone/>
              <a:defRPr sz="1600" i="1" baseline="0">
                <a:solidFill>
                  <a:srgbClr val="91744E"/>
                </a:solidFill>
                <a:latin typeface="+mj-lt"/>
                <a:ea typeface="나눔스퀘어 Bold" panose="020B0600000101010101" pitchFamily="50" charset="-127"/>
              </a:defRPr>
            </a:lvl4pPr>
            <a:lvl5pPr algn="l">
              <a:buNone/>
              <a:defRPr sz="1600" i="1" baseline="0">
                <a:solidFill>
                  <a:srgbClr val="91744E"/>
                </a:solidFill>
                <a:latin typeface="+mj-lt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31371" y="1176868"/>
            <a:ext cx="11346141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나눔스퀘어 Bold" panose="020B0600000101010101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나눔스퀘어 Bold" panose="020B0600000101010101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나눔스퀘어 Bold" panose="020B0600000101010101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나눔스퀘어 Bold" panose="020B0600000101010101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952755" y="183820"/>
            <a:ext cx="10807875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4847862" y="2132856"/>
            <a:ext cx="7200801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5월 19일 Thursday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9.png"/><Relationship Id="rId4" Type="http://schemas.openxmlformats.org/officeDocument/2006/relationships/image" Target="../media/image52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8.png"/><Relationship Id="rId7" Type="http://schemas.openxmlformats.org/officeDocument/2006/relationships/image" Target="../media/image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7.png"/><Relationship Id="rId4" Type="http://schemas.openxmlformats.org/officeDocument/2006/relationships/image" Target="../media/image76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13.png"/><Relationship Id="rId7" Type="http://schemas.openxmlformats.org/officeDocument/2006/relationships/image" Target="../media/image86.jpeg"/><Relationship Id="rId12" Type="http://schemas.openxmlformats.org/officeDocument/2006/relationships/image" Target="../media/image9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jpg"/><Relationship Id="rId11" Type="http://schemas.openxmlformats.org/officeDocument/2006/relationships/image" Target="../media/image90.png"/><Relationship Id="rId5" Type="http://schemas.openxmlformats.org/officeDocument/2006/relationships/image" Target="../media/image84.jpeg"/><Relationship Id="rId10" Type="http://schemas.openxmlformats.org/officeDocument/2006/relationships/image" Target="../media/image89.jpeg"/><Relationship Id="rId4" Type="http://schemas.openxmlformats.org/officeDocument/2006/relationships/image" Target="../media/image9.png"/><Relationship Id="rId9" Type="http://schemas.openxmlformats.org/officeDocument/2006/relationships/image" Target="../media/image8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9.png"/><Relationship Id="rId4" Type="http://schemas.openxmlformats.org/officeDocument/2006/relationships/image" Target="../media/image99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9.png"/><Relationship Id="rId9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hyperlink" Target="mailto:a72274099@gmail.com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FC4FC-A113-5C9A-6EF5-9F2E87C99AEC}"/>
              </a:ext>
            </a:extLst>
          </p:cNvPr>
          <p:cNvSpPr txBox="1"/>
          <p:nvPr/>
        </p:nvSpPr>
        <p:spPr>
          <a:xfrm>
            <a:off x="2187675" y="4810989"/>
            <a:ext cx="7816649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스티커 사진처럼 </a:t>
            </a:r>
            <a:r>
              <a:rPr lang="ko-KR" altLang="en-US" sz="3200" dirty="0">
                <a:highlight>
                  <a:srgbClr val="FCDEC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어색한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헤어스타일 변환은 이제 </a:t>
            </a:r>
            <a:r>
              <a:rPr lang="ko-KR" altLang="en-US" sz="3200" dirty="0">
                <a:highlight>
                  <a:srgbClr val="FCDEC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그만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9082F22-BF7E-6EE3-476A-AD8CD1DFA721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지금까지는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66419A-D0A8-DEDC-602A-2913ED978D5E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사람, 의류, 여자, 가발이(가) 표시된 사진&#10;&#10;자동 생성된 설명">
            <a:extLst>
              <a:ext uri="{FF2B5EF4-FFF2-40B4-BE49-F238E27FC236}">
                <a16:creationId xmlns:a16="http://schemas.microsoft.com/office/drawing/2014/main" id="{C134A9BA-06CF-4D18-0791-DBD9C180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630420"/>
            <a:ext cx="3890668" cy="3890668"/>
          </a:xfrm>
          <a:prstGeom prst="rect">
            <a:avLst/>
          </a:prstGeom>
        </p:spPr>
      </p:pic>
      <p:pic>
        <p:nvPicPr>
          <p:cNvPr id="14" name="그림 13" descr="의류, 사람, 가발이(가) 표시된 사진&#10;&#10;자동 생성된 설명">
            <a:extLst>
              <a:ext uri="{FF2B5EF4-FFF2-40B4-BE49-F238E27FC236}">
                <a16:creationId xmlns:a16="http://schemas.microsoft.com/office/drawing/2014/main" id="{AF657882-9EF5-BCFE-AB73-F80900126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4" y="630420"/>
            <a:ext cx="3890668" cy="38906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9C415-AE91-631E-5FEC-E64BE54AF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79DE7FE5-EFBD-10C6-6108-A13ECD14EA4C}"/>
              </a:ext>
            </a:extLst>
          </p:cNvPr>
          <p:cNvSpPr/>
          <p:nvPr/>
        </p:nvSpPr>
        <p:spPr>
          <a:xfrm>
            <a:off x="6023992" y="3705759"/>
            <a:ext cx="1872208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2A4B0C-47A5-80BB-0887-3EDB1C1BC141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착수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Architecture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E9E4EB-E6CE-02D0-40CF-68D04878F30B}"/>
              </a:ext>
            </a:extLst>
          </p:cNvPr>
          <p:cNvSpPr/>
          <p:nvPr/>
        </p:nvSpPr>
        <p:spPr>
          <a:xfrm rot="3772583">
            <a:off x="5236173" y="1752588"/>
            <a:ext cx="905805" cy="125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77E41E-3AB4-AB66-D499-F750F5F12572}"/>
              </a:ext>
            </a:extLst>
          </p:cNvPr>
          <p:cNvSpPr/>
          <p:nvPr/>
        </p:nvSpPr>
        <p:spPr>
          <a:xfrm rot="7128875">
            <a:off x="5227809" y="4925642"/>
            <a:ext cx="905805" cy="125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26A570BA-6A2A-4F4B-CDB4-AFC69EFD6765}"/>
              </a:ext>
            </a:extLst>
          </p:cNvPr>
          <p:cNvSpPr/>
          <p:nvPr/>
        </p:nvSpPr>
        <p:spPr>
          <a:xfrm>
            <a:off x="2387588" y="3685687"/>
            <a:ext cx="1044116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05A21-BABB-E166-8CF8-CD265444DD52}"/>
              </a:ext>
            </a:extLst>
          </p:cNvPr>
          <p:cNvSpPr txBox="1"/>
          <p:nvPr/>
        </p:nvSpPr>
        <p:spPr>
          <a:xfrm>
            <a:off x="2483313" y="3294490"/>
            <a:ext cx="122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EB4C1-EB66-A60D-B022-67FAD70042A8}"/>
              </a:ext>
            </a:extLst>
          </p:cNvPr>
          <p:cNvSpPr txBox="1"/>
          <p:nvPr/>
        </p:nvSpPr>
        <p:spPr>
          <a:xfrm>
            <a:off x="2407812" y="4163835"/>
            <a:ext cx="14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4BFD7C93-47F6-A5B8-20DC-48C0B490EDCC}"/>
              </a:ext>
            </a:extLst>
          </p:cNvPr>
          <p:cNvSpPr/>
          <p:nvPr/>
        </p:nvSpPr>
        <p:spPr>
          <a:xfrm rot="19945439">
            <a:off x="5588303" y="2760291"/>
            <a:ext cx="996024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CF757DA2-2240-A7B1-52B6-A86CE475BF8E}"/>
              </a:ext>
            </a:extLst>
          </p:cNvPr>
          <p:cNvSpPr/>
          <p:nvPr/>
        </p:nvSpPr>
        <p:spPr>
          <a:xfrm rot="1667300">
            <a:off x="5596692" y="4765202"/>
            <a:ext cx="996024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816303-0808-BC02-78E2-81EA72DF1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82603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2" y="3028568"/>
            <a:ext cx="1525285" cy="152528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848324-EA1E-0F62-7B91-1BBBF1EC9B39}"/>
              </a:ext>
            </a:extLst>
          </p:cNvPr>
          <p:cNvGrpSpPr/>
          <p:nvPr/>
        </p:nvGrpSpPr>
        <p:grpSpPr>
          <a:xfrm>
            <a:off x="7703413" y="67180"/>
            <a:ext cx="1224079" cy="894195"/>
            <a:chOff x="4972059" y="2332569"/>
            <a:chExt cx="1009127" cy="1493776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37CF8D3D-2A83-67EE-0081-2A3D40053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착수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645E58B1-87E5-E782-9E75-AF0A203D7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Stack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8A4AF198-898E-472D-C42C-32E9FCF6E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 분담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37D8160B-C43B-B73C-1A90-9D0729CFD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Architecture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C1CC8366-491E-1351-B38E-2BB8CED5E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DA2265-73DC-7A11-FBBF-B33D55EB72CD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113527-63F5-1B32-DE94-CE320C1D970E}"/>
              </a:ext>
            </a:extLst>
          </p:cNvPr>
          <p:cNvSpPr txBox="1"/>
          <p:nvPr/>
        </p:nvSpPr>
        <p:spPr>
          <a:xfrm>
            <a:off x="1703511" y="404664"/>
            <a:ext cx="230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1AC4B-F27E-B116-8D2F-0A18EA6DEBCD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7D310-DA87-7E27-DFFE-83FA53B62557}"/>
              </a:ext>
            </a:extLst>
          </p:cNvPr>
          <p:cNvSpPr txBox="1"/>
          <p:nvPr/>
        </p:nvSpPr>
        <p:spPr>
          <a:xfrm>
            <a:off x="1703511" y="954449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MVT Pattern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46A3B7-A34B-66F4-6D2B-0BFD10C77609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C68DFDB-61BE-51EF-DECF-9116F04EB6F0}"/>
              </a:ext>
            </a:extLst>
          </p:cNvPr>
          <p:cNvSpPr/>
          <p:nvPr/>
        </p:nvSpPr>
        <p:spPr>
          <a:xfrm>
            <a:off x="6744072" y="1966407"/>
            <a:ext cx="1763302" cy="1106120"/>
          </a:xfrm>
          <a:prstGeom prst="roundRect">
            <a:avLst/>
          </a:prstGeom>
          <a:solidFill>
            <a:srgbClr val="B69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729C41-26BB-7144-2987-D56BC4E89207}"/>
              </a:ext>
            </a:extLst>
          </p:cNvPr>
          <p:cNvSpPr/>
          <p:nvPr/>
        </p:nvSpPr>
        <p:spPr>
          <a:xfrm>
            <a:off x="6744072" y="5037304"/>
            <a:ext cx="1763302" cy="1106120"/>
          </a:xfrm>
          <a:prstGeom prst="roundRect">
            <a:avLst/>
          </a:prstGeom>
          <a:solidFill>
            <a:srgbClr val="886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Template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43CD962-8A21-235F-52AF-12F2F89A4270}"/>
              </a:ext>
            </a:extLst>
          </p:cNvPr>
          <p:cNvSpPr/>
          <p:nvPr/>
        </p:nvSpPr>
        <p:spPr>
          <a:xfrm>
            <a:off x="9144924" y="3313229"/>
            <a:ext cx="2376264" cy="1106120"/>
          </a:xfrm>
          <a:prstGeom prst="roundRect">
            <a:avLst/>
          </a:prstGeom>
          <a:solidFill>
            <a:srgbClr val="61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DeepLearning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4A23EC4-40B2-8527-EDB5-3353E06BAF75}"/>
              </a:ext>
            </a:extLst>
          </p:cNvPr>
          <p:cNvSpPr/>
          <p:nvPr/>
        </p:nvSpPr>
        <p:spPr>
          <a:xfrm>
            <a:off x="3855410" y="3393556"/>
            <a:ext cx="1763302" cy="1106120"/>
          </a:xfrm>
          <a:prstGeom prst="roundRect">
            <a:avLst/>
          </a:prstGeom>
          <a:solidFill>
            <a:srgbClr val="BD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그림 29" descr="사람, 실내, 가장, 착용이(가) 표시된 사진&#10;&#10;자동 생성된 설명">
            <a:extLst>
              <a:ext uri="{FF2B5EF4-FFF2-40B4-BE49-F238E27FC236}">
                <a16:creationId xmlns:a16="http://schemas.microsoft.com/office/drawing/2014/main" id="{BDC7ADE4-A601-27B4-FB68-2909A7617C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7" t="3496" r="2647" b="1"/>
          <a:stretch/>
        </p:blipFill>
        <p:spPr>
          <a:xfrm>
            <a:off x="7802549" y="3271699"/>
            <a:ext cx="1345727" cy="13338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494218D-9B05-3BB3-E033-5FD7A3E8C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9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21107 0.3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0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E86956-D16F-570F-6AD0-2EB824FEB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44427" y="79714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F5992D2-A4C6-DB17-C25E-CC0719F68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761" y="1349300"/>
            <a:ext cx="13866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DED6F345-4D21-34BC-B236-43EF49BD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913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A2A2EDD3-A502-5933-23D5-ED1506EC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8669" y="1340768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F9AFD79A-20B0-2A63-06EC-5186FB72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444" y="4644251"/>
            <a:ext cx="2521283" cy="26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3AE60646-7EB6-E371-93C0-45E28AC4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494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2F9878-8F1E-B639-8913-2011ED740FC2}"/>
              </a:ext>
            </a:extLst>
          </p:cNvPr>
          <p:cNvGrpSpPr/>
          <p:nvPr/>
        </p:nvGrpSpPr>
        <p:grpSpPr>
          <a:xfrm>
            <a:off x="334915" y="2275699"/>
            <a:ext cx="2349382" cy="2529787"/>
            <a:chOff x="258545" y="2155798"/>
            <a:chExt cx="2376264" cy="2529787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착수 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993B1A-4DFB-EC49-6C67-A949AE3F2FCC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 스택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Architecture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E53CD8-F70A-25D9-140D-C9E5015BCCC9}"/>
              </a:ext>
            </a:extLst>
          </p:cNvPr>
          <p:cNvGrpSpPr/>
          <p:nvPr/>
        </p:nvGrpSpPr>
        <p:grpSpPr>
          <a:xfrm>
            <a:off x="2758508" y="2275699"/>
            <a:ext cx="2115111" cy="2529787"/>
            <a:chOff x="258545" y="2155798"/>
            <a:chExt cx="2376264" cy="2529787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42086383-54D5-775E-A1FB-D35C8C75B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AC7157-E34A-1D8F-DD1E-C5B6DE8FBC3D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Usecase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Diagram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Event Flow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70DA4-679F-8121-CB18-7DED6AD66892}"/>
              </a:ext>
            </a:extLst>
          </p:cNvPr>
          <p:cNvGrpSpPr/>
          <p:nvPr/>
        </p:nvGrpSpPr>
        <p:grpSpPr>
          <a:xfrm>
            <a:off x="5027913" y="2275699"/>
            <a:ext cx="2115111" cy="2529787"/>
            <a:chOff x="258545" y="2155798"/>
            <a:chExt cx="2376264" cy="2529787"/>
          </a:xfrm>
        </p:grpSpPr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D4C52C4C-DD94-EE22-F328-BADCC92B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A.I.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D74E74-CB0F-B232-2BE2-0AECE1A8F8C2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StyleCLIP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StyleGAN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CLIP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773754-C675-4D83-B2F2-FD5D0165055A}"/>
              </a:ext>
            </a:extLst>
          </p:cNvPr>
          <p:cNvGrpSpPr/>
          <p:nvPr/>
        </p:nvGrpSpPr>
        <p:grpSpPr>
          <a:xfrm>
            <a:off x="7297319" y="2275699"/>
            <a:ext cx="4487313" cy="2529787"/>
            <a:chOff x="262652" y="2155798"/>
            <a:chExt cx="5041362" cy="2529787"/>
          </a:xfrm>
        </p:grpSpPr>
        <p:sp>
          <p:nvSpPr>
            <p:cNvPr id="51" name="Text Box 5">
              <a:extLst>
                <a:ext uri="{FF2B5EF4-FFF2-40B4-BE49-F238E27FC236}">
                  <a16:creationId xmlns:a16="http://schemas.microsoft.com/office/drawing/2014/main" id="{3EB087C3-40C9-99DA-8F18-167392450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8C9E27-3E0A-A3CB-7FB5-C1D274E9D94F}"/>
                </a:ext>
              </a:extLst>
            </p:cNvPr>
            <p:cNvSpPr txBox="1"/>
            <p:nvPr/>
          </p:nvSpPr>
          <p:spPr>
            <a:xfrm>
              <a:off x="262652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서비스 소개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Req/Res Flow</a:t>
              </a: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C89179A5-50BA-5E79-33E9-9711E6DEA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512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미래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F7B3D-F440-E719-40B9-78B60FF80D19}"/>
                </a:ext>
              </a:extLst>
            </p:cNvPr>
            <p:cNvSpPr txBox="1"/>
            <p:nvPr/>
          </p:nvSpPr>
          <p:spPr>
            <a:xfrm>
              <a:off x="2927750" y="3386703"/>
              <a:ext cx="2376264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방향성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2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18698 -0.004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2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A0A454-3516-5527-3DCD-0DFD03923FA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4E837FF-8F8D-2273-B534-B2C848318BB0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SRS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3CDE9D-CF3E-C2F8-8F2B-14862CA61858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C05D66B6-3067-0463-1DD6-EA2675DD2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2E20D62E-CBAC-D066-4ECC-CB13821CA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BA609F3-6405-C57F-3379-A16E10A0E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979022"/>
              <a:ext cx="981486" cy="66935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E5D9DCEB-A3B1-87C5-3447-ADC693B5A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A2C0A1B-2B5C-4300-D9E3-E3A8BE2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35665C-8DA1-1EA9-B5C0-EEF0E82DD831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A8024-F83B-DC5B-AEA5-844655564072}"/>
              </a:ext>
            </a:extLst>
          </p:cNvPr>
          <p:cNvSpPr txBox="1"/>
          <p:nvPr/>
        </p:nvSpPr>
        <p:spPr>
          <a:xfrm>
            <a:off x="1703512" y="40466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AD70FE-65DF-3501-2439-7C2B0A7A07B2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BF328-6BFE-8FA3-0EF8-AFA1CF0E68D6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7CEC3A7-AD7C-3B9C-03AB-C3DFE162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E32A1629-658C-9C27-0846-9AD212A6B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879821"/>
              </p:ext>
            </p:extLst>
          </p:nvPr>
        </p:nvGraphicFramePr>
        <p:xfrm>
          <a:off x="1092289" y="1446417"/>
          <a:ext cx="8199614" cy="502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1478">
                  <a:extLst>
                    <a:ext uri="{9D8B030D-6E8A-4147-A177-3AD203B41FA5}">
                      <a16:colId xmlns:a16="http://schemas.microsoft.com/office/drawing/2014/main" val="3158214585"/>
                    </a:ext>
                  </a:extLst>
                </a:gridCol>
                <a:gridCol w="2286816">
                  <a:extLst>
                    <a:ext uri="{9D8B030D-6E8A-4147-A177-3AD203B41FA5}">
                      <a16:colId xmlns:a16="http://schemas.microsoft.com/office/drawing/2014/main" val="4243183468"/>
                    </a:ext>
                  </a:extLst>
                </a:gridCol>
                <a:gridCol w="4801320">
                  <a:extLst>
                    <a:ext uri="{9D8B030D-6E8A-4147-A177-3AD203B41FA5}">
                      <a16:colId xmlns:a16="http://schemas.microsoft.com/office/drawing/2014/main" val="1773024799"/>
                    </a:ext>
                  </a:extLst>
                </a:gridCol>
              </a:tblGrid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80095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C01</a:t>
                      </a:r>
                      <a:endParaRPr lang="ko-KR" altLang="en-US" sz="150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문의사항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e-mail,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r>
                        <a:rPr lang="en-US" altLang="ko-KR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문의내용 작성</a:t>
                      </a:r>
                      <a:endParaRPr lang="en-US" altLang="ko-KR" sz="150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888116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C02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메시지 보내기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Form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작성된 내용을 관리자 </a:t>
                      </a:r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mail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전송</a:t>
                      </a:r>
                      <a:endParaRPr lang="en-US" altLang="ko-KR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16797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H01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 업로드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변환하고자 하는 사진을 업로드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96470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H02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스타일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원하는 스타일 선택</a:t>
                      </a:r>
                      <a:endParaRPr lang="en-US" altLang="ko-KR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895510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H03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Submit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변환하고자 하는 사진과 스타일을 서버에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33995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H04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변환된 사진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원본 사진과 선택한 스타일로 변환된 사진을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979916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변환된 사진을 </a:t>
                      </a:r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 PC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068824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H06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 서비스를 다시 이용할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814048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R01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미용실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제공되는 지도에서 원하는 미용실 선택</a:t>
                      </a:r>
                      <a:endParaRPr lang="en-US" altLang="ko-KR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12158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R02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</a:t>
                      </a:r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시술 메뉴 선택</a:t>
                      </a:r>
                      <a:endParaRPr lang="en-US" altLang="ko-KR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90728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R03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 사항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디자이너</a:t>
                      </a:r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30349"/>
                  </a:ext>
                </a:extLst>
              </a:tr>
              <a:tr h="386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R04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Form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작성된 정보를 미용실에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97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064673"/>
                  </a:ext>
                </a:extLst>
              </a:tr>
            </a:tbl>
          </a:graphicData>
        </a:graphic>
      </p:graphicFrame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6DA88D7E-1B42-8ED9-DB11-6990CB7B4EE1}"/>
              </a:ext>
            </a:extLst>
          </p:cNvPr>
          <p:cNvGraphicFramePr>
            <a:graphicFrameLocks noGrp="1"/>
          </p:cNvGraphicFramePr>
          <p:nvPr/>
        </p:nvGraphicFramePr>
        <p:xfrm>
          <a:off x="9624392" y="4962732"/>
          <a:ext cx="20409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9514">
                  <a:extLst>
                    <a:ext uri="{9D8B030D-6E8A-4147-A177-3AD203B41FA5}">
                      <a16:colId xmlns:a16="http://schemas.microsoft.com/office/drawing/2014/main" val="3360033818"/>
                    </a:ext>
                  </a:extLst>
                </a:gridCol>
                <a:gridCol w="1371390">
                  <a:extLst>
                    <a:ext uri="{9D8B030D-6E8A-4147-A177-3AD203B41FA5}">
                      <a16:colId xmlns:a16="http://schemas.microsoft.com/office/drawing/2014/main" val="850463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7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5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2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헤어스타일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62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7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7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4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8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44C90-D96E-B37E-C162-1B348918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2924944"/>
            <a:ext cx="6105525" cy="17145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38D4327-8629-0ED9-D312-775C8799C012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Diagram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4F216-9AD0-4CE2-A7BE-2E91796E6B31}"/>
              </a:ext>
            </a:extLst>
          </p:cNvPr>
          <p:cNvSpPr/>
          <p:nvPr/>
        </p:nvSpPr>
        <p:spPr>
          <a:xfrm>
            <a:off x="6479456" y="3517776"/>
            <a:ext cx="2376264" cy="288032"/>
          </a:xfrm>
          <a:prstGeom prst="rect">
            <a:avLst/>
          </a:prstGeom>
          <a:solidFill>
            <a:srgbClr val="FFF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 작성 및 발송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BAF13D-2FC7-47D5-3B3B-A9C05473E779}"/>
              </a:ext>
            </a:extLst>
          </p:cNvPr>
          <p:cNvSpPr/>
          <p:nvPr/>
        </p:nvSpPr>
        <p:spPr>
          <a:xfrm>
            <a:off x="3120430" y="4221841"/>
            <a:ext cx="1054770" cy="379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1166AB-7C80-40CA-BC45-82B7478C334B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E58CAEF4-9579-9C74-EBA4-0B920EAF8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2B547B68-9D9F-0ED1-43D2-91A7B0450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C7A44A5B-66AA-606B-00AC-95DF597AB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45C96598-0BFE-A8FC-03DA-589779B86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506F6C6-3BC7-B62E-2216-B0817E75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DAD127-DCC4-C0E3-631F-336D9D434559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6F82F-A130-B4DF-ADBF-B522C3B91798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Diagram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A10545-EA5F-DD3B-0293-0CD7E76E7D3B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B6F188A-F807-D6A2-F8F0-526F65580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ABD93B-3B67-F00F-7C19-13ECB5BB46EE}"/>
              </a:ext>
            </a:extLst>
          </p:cNvPr>
          <p:cNvSpPr txBox="1"/>
          <p:nvPr/>
        </p:nvSpPr>
        <p:spPr>
          <a:xfrm>
            <a:off x="1703512" y="968729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3853A-B1ED-B16E-10EA-CD24778A6EC6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FBBB7D-C9A8-D532-6BF2-06CBDE04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48" y="2492896"/>
            <a:ext cx="9702103" cy="34541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6B79FA-7686-2526-65F4-83610B3598CA}"/>
              </a:ext>
            </a:extLst>
          </p:cNvPr>
          <p:cNvSpPr/>
          <p:nvPr/>
        </p:nvSpPr>
        <p:spPr>
          <a:xfrm>
            <a:off x="1162298" y="4735422"/>
            <a:ext cx="1054770" cy="379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A62FBF-89B8-6827-C955-10A055214369}"/>
              </a:ext>
            </a:extLst>
          </p:cNvPr>
          <p:cNvSpPr/>
          <p:nvPr/>
        </p:nvSpPr>
        <p:spPr>
          <a:xfrm>
            <a:off x="4299610" y="2823278"/>
            <a:ext cx="1940406" cy="288032"/>
          </a:xfrm>
          <a:prstGeom prst="rect">
            <a:avLst/>
          </a:prstGeom>
          <a:solidFill>
            <a:srgbClr val="C8F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선택 및 업로드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44592-D0E5-14A2-7D6D-8C3072BEE082}"/>
              </a:ext>
            </a:extLst>
          </p:cNvPr>
          <p:cNvSpPr/>
          <p:nvPr/>
        </p:nvSpPr>
        <p:spPr>
          <a:xfrm>
            <a:off x="4309135" y="4087606"/>
            <a:ext cx="1940406" cy="288032"/>
          </a:xfrm>
          <a:prstGeom prst="rect">
            <a:avLst/>
          </a:prstGeom>
          <a:solidFill>
            <a:srgbClr val="C8F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변환된 사진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4326D-73A2-1DA3-A980-CCD8AA8B872A}"/>
              </a:ext>
            </a:extLst>
          </p:cNvPr>
          <p:cNvSpPr/>
          <p:nvPr/>
        </p:nvSpPr>
        <p:spPr>
          <a:xfrm>
            <a:off x="4299610" y="5344641"/>
            <a:ext cx="1940406" cy="288032"/>
          </a:xfrm>
          <a:prstGeom prst="rect">
            <a:avLst/>
          </a:prstGeom>
          <a:solidFill>
            <a:srgbClr val="C8F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입력정보 초기화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2E13C9-1D02-1FB8-D976-6C15EC5CF2BA}"/>
              </a:ext>
            </a:extLst>
          </p:cNvPr>
          <p:cNvSpPr/>
          <p:nvPr/>
        </p:nvSpPr>
        <p:spPr>
          <a:xfrm>
            <a:off x="8362365" y="4087606"/>
            <a:ext cx="2122331" cy="288032"/>
          </a:xfrm>
          <a:prstGeom prst="rect">
            <a:avLst/>
          </a:prstGeom>
          <a:solidFill>
            <a:srgbClr val="C8F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변환된 사진 다운로드</a:t>
            </a:r>
            <a:endParaRPr lang="ko-KR" altLang="en-US" sz="1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34293C-9690-246C-CE5D-4591A381F123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11872CD0-BC14-B31D-A7D2-E9421CF33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C9757E54-FE63-FA9E-EB5A-E6CCD218C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F7CFBD00-F4FD-4299-436B-499AC2AFF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EBBD671B-F449-1DD3-570F-61BF8BEDE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FEACDFD-0264-2745-73E6-1B281F958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7149A6-4BE9-2EC5-7C52-70A90E51219A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AECB14-F8A6-8385-A014-E4B5A8FE238E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3223BF-5384-6EFD-D095-9F3ADB81804C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64846-F4B6-7129-AEEC-1744C67A8938}"/>
              </a:ext>
            </a:extLst>
          </p:cNvPr>
          <p:cNvSpPr txBox="1"/>
          <p:nvPr/>
        </p:nvSpPr>
        <p:spPr>
          <a:xfrm>
            <a:off x="1703512" y="968729"/>
            <a:ext cx="260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헤어스타일 변환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728D2E-D055-2CF6-5F99-9D4A45C0D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E4F64449-0986-BF2D-CA6B-8931DD5E8176}"/>
              </a:ext>
            </a:extLst>
          </p:cNvPr>
          <p:cNvSpPr/>
          <p:nvPr/>
        </p:nvSpPr>
        <p:spPr>
          <a:xfrm>
            <a:off x="1551876" y="3735621"/>
            <a:ext cx="288032" cy="288032"/>
          </a:xfrm>
          <a:prstGeom prst="ellipse">
            <a:avLst/>
          </a:prstGeom>
          <a:solidFill>
            <a:srgbClr val="C8F08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A24BE1-4561-C2FB-9126-7173A7AC7F3C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1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7D0C3-5B65-1B3D-FEC6-8AAE74D0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11" y="2557340"/>
            <a:ext cx="9612977" cy="338437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A2504DC-84D9-64E5-93EB-C4B158C5E0CB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Diagram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B52662-6FF0-3308-5181-12CD07BF3A75}"/>
              </a:ext>
            </a:extLst>
          </p:cNvPr>
          <p:cNvSpPr/>
          <p:nvPr/>
        </p:nvSpPr>
        <p:spPr>
          <a:xfrm>
            <a:off x="1162298" y="4735422"/>
            <a:ext cx="1054770" cy="379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85138A-02B2-8EB7-3747-768965165E08}"/>
              </a:ext>
            </a:extLst>
          </p:cNvPr>
          <p:cNvSpPr/>
          <p:nvPr/>
        </p:nvSpPr>
        <p:spPr>
          <a:xfrm>
            <a:off x="4285897" y="2847333"/>
            <a:ext cx="1940406" cy="288032"/>
          </a:xfrm>
          <a:prstGeom prst="rect">
            <a:avLst/>
          </a:prstGeom>
          <a:solidFill>
            <a:srgbClr val="64D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미용실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79BCDB-D47B-B34E-1EDD-07E4EE65AD9C}"/>
              </a:ext>
            </a:extLst>
          </p:cNvPr>
          <p:cNvSpPr/>
          <p:nvPr/>
        </p:nvSpPr>
        <p:spPr>
          <a:xfrm>
            <a:off x="4295423" y="4105512"/>
            <a:ext cx="1940406" cy="288032"/>
          </a:xfrm>
          <a:prstGeom prst="rect">
            <a:avLst/>
          </a:prstGeom>
          <a:solidFill>
            <a:srgbClr val="64D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정보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A83C43-EEE4-F88D-B649-2C61909D26E3}"/>
              </a:ext>
            </a:extLst>
          </p:cNvPr>
          <p:cNvSpPr/>
          <p:nvPr/>
        </p:nvSpPr>
        <p:spPr>
          <a:xfrm>
            <a:off x="4185317" y="5363691"/>
            <a:ext cx="2141567" cy="288032"/>
          </a:xfrm>
          <a:prstGeom prst="rect">
            <a:avLst/>
          </a:prstGeom>
          <a:solidFill>
            <a:srgbClr val="64D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관련 정보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EFF09B-6307-B984-F625-577CA736B94B}"/>
              </a:ext>
            </a:extLst>
          </p:cNvPr>
          <p:cNvSpPr/>
          <p:nvPr/>
        </p:nvSpPr>
        <p:spPr>
          <a:xfrm>
            <a:off x="8400065" y="4115274"/>
            <a:ext cx="1940406" cy="288032"/>
          </a:xfrm>
          <a:prstGeom prst="rect">
            <a:avLst/>
          </a:prstGeom>
          <a:solidFill>
            <a:srgbClr val="64D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7EBC4B-B8BF-6F64-9C86-50CF7D5F4398}"/>
              </a:ext>
            </a:extLst>
          </p:cNvPr>
          <p:cNvSpPr/>
          <p:nvPr/>
        </p:nvSpPr>
        <p:spPr>
          <a:xfrm flipV="1">
            <a:off x="6994768" y="3740657"/>
            <a:ext cx="4571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4757CF-AB53-644A-C403-31506DE9604F}"/>
              </a:ext>
            </a:extLst>
          </p:cNvPr>
          <p:cNvSpPr/>
          <p:nvPr/>
        </p:nvSpPr>
        <p:spPr>
          <a:xfrm flipV="1">
            <a:off x="7056476" y="4369393"/>
            <a:ext cx="4571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A1E356-C6F3-159F-36DA-9D32D22AC195}"/>
              </a:ext>
            </a:extLst>
          </p:cNvPr>
          <p:cNvSpPr/>
          <p:nvPr/>
        </p:nvSpPr>
        <p:spPr>
          <a:xfrm flipV="1">
            <a:off x="7088860" y="4990698"/>
            <a:ext cx="4571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E1B2D8-B49D-3DB7-0469-01A4C48C01F5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20" name="Text Box 5">
              <a:extLst>
                <a:ext uri="{FF2B5EF4-FFF2-40B4-BE49-F238E27FC236}">
                  <a16:creationId xmlns:a16="http://schemas.microsoft.com/office/drawing/2014/main" id="{F4CB1733-59BB-0ED0-25A5-53831D680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0FE74B2E-741C-840E-9C91-C49C59E68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BDA8C83C-2670-40B8-1E3A-5B6F324B6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7BA4524A-256D-2F49-4820-8FBB6ED17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E2C38B0-6D37-09D8-9692-BBE85BA73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3A6BFD-E30A-3BA6-8423-078FB579554D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3E6046-0668-F641-9E76-C7CF868E70A8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Diagram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27A8D-107F-2FA3-51B4-B258B357B57B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C0C81-A98D-D05D-C76B-6EAF6133E0BE}"/>
              </a:ext>
            </a:extLst>
          </p:cNvPr>
          <p:cNvSpPr txBox="1"/>
          <p:nvPr/>
        </p:nvSpPr>
        <p:spPr>
          <a:xfrm>
            <a:off x="1703512" y="961375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예약하기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C497BC0-D608-ACCC-7766-F3522FC6D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95086DC-9DF4-21F4-A1E0-3E058A1294AF}"/>
              </a:ext>
            </a:extLst>
          </p:cNvPr>
          <p:cNvSpPr/>
          <p:nvPr/>
        </p:nvSpPr>
        <p:spPr>
          <a:xfrm>
            <a:off x="1559496" y="3760386"/>
            <a:ext cx="288032" cy="288032"/>
          </a:xfrm>
          <a:prstGeom prst="ellipse">
            <a:avLst/>
          </a:prstGeom>
          <a:solidFill>
            <a:srgbClr val="64D2F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5BE5CF-C7AA-0C4B-9AB6-19CED40C05D7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9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15F8F9-8B03-C87E-057C-4EA986CAFC77}"/>
              </a:ext>
            </a:extLst>
          </p:cNvPr>
          <p:cNvGrpSpPr/>
          <p:nvPr/>
        </p:nvGrpSpPr>
        <p:grpSpPr>
          <a:xfrm>
            <a:off x="3363028" y="2249204"/>
            <a:ext cx="5465943" cy="3655735"/>
            <a:chOff x="3363028" y="2249204"/>
            <a:chExt cx="5465943" cy="36557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A9B1C5A-681C-4B4D-9408-091698CDD270}"/>
                </a:ext>
              </a:extLst>
            </p:cNvPr>
            <p:cNvSpPr/>
            <p:nvPr/>
          </p:nvSpPr>
          <p:spPr>
            <a:xfrm>
              <a:off x="3363028" y="3470449"/>
              <a:ext cx="1810389" cy="754840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문의사항 입력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360B9C3-BF17-4CE0-8371-DB4065BAED1F}"/>
                </a:ext>
              </a:extLst>
            </p:cNvPr>
            <p:cNvSpPr/>
            <p:nvPr/>
          </p:nvSpPr>
          <p:spPr>
            <a:xfrm>
              <a:off x="7016537" y="2249204"/>
              <a:ext cx="1796623" cy="754840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E-mail </a:t>
              </a:r>
              <a:r>
                <a:rPr lang="ko-KR" altLang="en-US" sz="23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전송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D41FB77-95E6-4364-9DE7-5DD589F2687B}"/>
                </a:ext>
              </a:extLst>
            </p:cNvPr>
            <p:cNvSpPr/>
            <p:nvPr/>
          </p:nvSpPr>
          <p:spPr>
            <a:xfrm>
              <a:off x="7018582" y="4716243"/>
              <a:ext cx="1810389" cy="754840"/>
            </a:xfrm>
            <a:prstGeom prst="roundRect">
              <a:avLst/>
            </a:prstGeom>
            <a:ln>
              <a:solidFill>
                <a:srgbClr val="FA64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경고창</a:t>
              </a:r>
              <a:r>
                <a: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발생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997BE45-5218-4014-81FC-C605027C6E84}"/>
                </a:ext>
              </a:extLst>
            </p:cNvPr>
            <p:cNvSpPr/>
            <p:nvPr/>
          </p:nvSpPr>
          <p:spPr>
            <a:xfrm rot="20062013">
              <a:off x="5290020" y="2957312"/>
              <a:ext cx="1644692" cy="509364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260DDAE-6F81-49A9-86FE-EBA79A8971C5}"/>
                </a:ext>
              </a:extLst>
            </p:cNvPr>
            <p:cNvSpPr/>
            <p:nvPr/>
          </p:nvSpPr>
          <p:spPr>
            <a:xfrm rot="1578664">
              <a:off x="5295466" y="4252254"/>
              <a:ext cx="1644692" cy="509364"/>
            </a:xfrm>
            <a:prstGeom prst="rightArrow">
              <a:avLst/>
            </a:prstGeom>
            <a:solidFill>
              <a:srgbClr val="FA6450"/>
            </a:solidFill>
            <a:ln>
              <a:solidFill>
                <a:srgbClr val="FA6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위로 구부러짐 14">
              <a:extLst>
                <a:ext uri="{FF2B5EF4-FFF2-40B4-BE49-F238E27FC236}">
                  <a16:creationId xmlns:a16="http://schemas.microsoft.com/office/drawing/2014/main" id="{C5AAADFD-30D3-443A-AE3C-977D226493A1}"/>
                </a:ext>
              </a:extLst>
            </p:cNvPr>
            <p:cNvSpPr/>
            <p:nvPr/>
          </p:nvSpPr>
          <p:spPr>
            <a:xfrm rot="1788626" flipH="1">
              <a:off x="4303108" y="4919985"/>
              <a:ext cx="2587198" cy="984954"/>
            </a:xfrm>
            <a:prstGeom prst="curvedUpArrow">
              <a:avLst/>
            </a:prstGeom>
            <a:solidFill>
              <a:srgbClr val="FA6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902B80-267E-4091-BD51-0A78FC152D70}"/>
                </a:ext>
              </a:extLst>
            </p:cNvPr>
            <p:cNvSpPr txBox="1"/>
            <p:nvPr/>
          </p:nvSpPr>
          <p:spPr>
            <a:xfrm>
              <a:off x="4943364" y="2742979"/>
              <a:ext cx="1415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Form 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모두 작성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304D00-A608-4DF0-B9C7-36042828744F}"/>
                </a:ext>
              </a:extLst>
            </p:cNvPr>
            <p:cNvSpPr txBox="1"/>
            <p:nvPr/>
          </p:nvSpPr>
          <p:spPr>
            <a:xfrm>
              <a:off x="5232990" y="4693287"/>
              <a:ext cx="1241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미작성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Form</a:t>
              </a:r>
            </a:p>
            <a:p>
              <a:pPr algn="ctr"/>
              <a:r>
                <a: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존재</a:t>
              </a:r>
            </a:p>
          </p:txBody>
        </p:sp>
      </p:grpSp>
      <p:sp>
        <p:nvSpPr>
          <p:cNvPr id="18" name="AutoShape 2" descr="Error icon">
            <a:extLst>
              <a:ext uri="{FF2B5EF4-FFF2-40B4-BE49-F238E27FC236}">
                <a16:creationId xmlns:a16="http://schemas.microsoft.com/office/drawing/2014/main" id="{09018937-76B7-46E2-8CE3-14DB26F57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4137" y="36954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34C52A6-2064-6F9B-0C1A-41C16E9070DF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Event Flow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6B201E7-01BE-4855-76F4-CA16FF8A61D2}"/>
              </a:ext>
            </a:extLst>
          </p:cNvPr>
          <p:cNvGrpSpPr/>
          <p:nvPr/>
        </p:nvGrpSpPr>
        <p:grpSpPr>
          <a:xfrm>
            <a:off x="9552384" y="5471083"/>
            <a:ext cx="2372687" cy="1198277"/>
            <a:chOff x="9552384" y="5471083"/>
            <a:chExt cx="2372687" cy="119827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6427AD7-9BA7-F1B9-EA7E-DA931754287C}"/>
                </a:ext>
              </a:extLst>
            </p:cNvPr>
            <p:cNvSpPr/>
            <p:nvPr/>
          </p:nvSpPr>
          <p:spPr>
            <a:xfrm>
              <a:off x="9552384" y="5471083"/>
              <a:ext cx="2372687" cy="1198277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3CA70C08-D34A-EF11-874F-5810227E9C15}"/>
                </a:ext>
              </a:extLst>
            </p:cNvPr>
            <p:cNvSpPr/>
            <p:nvPr/>
          </p:nvSpPr>
          <p:spPr>
            <a:xfrm>
              <a:off x="9768408" y="5661248"/>
              <a:ext cx="648072" cy="36004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C673924-ACF8-4646-59D3-3A4247409A0A}"/>
                </a:ext>
              </a:extLst>
            </p:cNvPr>
            <p:cNvSpPr/>
            <p:nvPr/>
          </p:nvSpPr>
          <p:spPr>
            <a:xfrm>
              <a:off x="9768408" y="6124663"/>
              <a:ext cx="648072" cy="360040"/>
            </a:xfrm>
            <a:prstGeom prst="rightArrow">
              <a:avLst/>
            </a:prstGeom>
            <a:solidFill>
              <a:srgbClr val="FA6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215771-9714-2415-A856-9DE4FE5254DA}"/>
                </a:ext>
              </a:extLst>
            </p:cNvPr>
            <p:cNvSpPr txBox="1"/>
            <p:nvPr/>
          </p:nvSpPr>
          <p:spPr>
            <a:xfrm>
              <a:off x="10488488" y="5661248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정상 흐름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C1327F-B659-7621-3303-AD918C1F1BCD}"/>
                </a:ext>
              </a:extLst>
            </p:cNvPr>
            <p:cNvSpPr txBox="1"/>
            <p:nvPr/>
          </p:nvSpPr>
          <p:spPr>
            <a:xfrm>
              <a:off x="10488488" y="611353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비정상 흐름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49B68E-BA9F-F373-548B-3EB397D8FB41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E8EFDF60-2F47-E3A9-98CC-BCF22032E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354FDEA2-3F97-61D6-9C2A-7E1855463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4393418B-97C1-0337-16C2-E25949B07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D07557B8-9465-91A6-8F23-093B0FC3A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2C9488-CADC-B3FA-771D-DDB60608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118" y="2393030"/>
            <a:ext cx="977666" cy="977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6FF17B-340D-DA73-6E33-53A919AA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414" y="1315423"/>
            <a:ext cx="979371" cy="9793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B72C449-C0E2-57C1-C523-E36900313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137" y="3861016"/>
            <a:ext cx="779421" cy="77942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4402104-2780-385A-0D13-4F1B81CF6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23174D-9AA1-5D81-0E1A-90277A803AF9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45204-DBFE-62BD-FCDF-1AFB6B83C6F2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Event 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FD9D32-AD24-7384-B89C-972AFA32FF54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00099-88E4-F2D1-8941-249C4BA40CCB}"/>
              </a:ext>
            </a:extLst>
          </p:cNvPr>
          <p:cNvSpPr txBox="1"/>
          <p:nvPr/>
        </p:nvSpPr>
        <p:spPr>
          <a:xfrm>
            <a:off x="1699839" y="961375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C89E0F2-5A11-DB12-CC35-1326F4DA7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2616A7-4206-9667-C91D-429C719F0BD8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1FFDDF6-B936-1E21-18DC-12DC9354D149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Event Flow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1A63A2-C02A-30FE-3B79-A589137D368B}"/>
              </a:ext>
            </a:extLst>
          </p:cNvPr>
          <p:cNvGrpSpPr/>
          <p:nvPr/>
        </p:nvGrpSpPr>
        <p:grpSpPr>
          <a:xfrm>
            <a:off x="9552384" y="5471083"/>
            <a:ext cx="2372687" cy="1198277"/>
            <a:chOff x="9552384" y="5471083"/>
            <a:chExt cx="2372687" cy="119827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5539BB7-C7FB-A8AD-F671-2B90D0D2C1D2}"/>
                </a:ext>
              </a:extLst>
            </p:cNvPr>
            <p:cNvSpPr/>
            <p:nvPr/>
          </p:nvSpPr>
          <p:spPr>
            <a:xfrm>
              <a:off x="9552384" y="5471083"/>
              <a:ext cx="2372687" cy="1198277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17776B9-EA5A-C285-278C-C08FD66A5BF7}"/>
                </a:ext>
              </a:extLst>
            </p:cNvPr>
            <p:cNvSpPr/>
            <p:nvPr/>
          </p:nvSpPr>
          <p:spPr>
            <a:xfrm>
              <a:off x="9768408" y="5661248"/>
              <a:ext cx="648072" cy="36004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E0A4DF0C-A7B6-8260-8AFB-D6B867B55889}"/>
                </a:ext>
              </a:extLst>
            </p:cNvPr>
            <p:cNvSpPr/>
            <p:nvPr/>
          </p:nvSpPr>
          <p:spPr>
            <a:xfrm>
              <a:off x="9768408" y="6124663"/>
              <a:ext cx="648072" cy="360040"/>
            </a:xfrm>
            <a:prstGeom prst="rightArrow">
              <a:avLst/>
            </a:prstGeom>
            <a:solidFill>
              <a:srgbClr val="FA6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06F4F7-A06E-3A92-7C1A-FB35CD8F69C6}"/>
                </a:ext>
              </a:extLst>
            </p:cNvPr>
            <p:cNvSpPr txBox="1"/>
            <p:nvPr/>
          </p:nvSpPr>
          <p:spPr>
            <a:xfrm>
              <a:off x="10488488" y="5661248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정상 흐름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6D786-107B-442F-F24D-31D79ACC16A7}"/>
                </a:ext>
              </a:extLst>
            </p:cNvPr>
            <p:cNvSpPr txBox="1"/>
            <p:nvPr/>
          </p:nvSpPr>
          <p:spPr>
            <a:xfrm>
              <a:off x="10488488" y="611353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비정상 흐름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235B35-D5F4-760E-0103-2D1BED10FAC9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36" name="Text Box 5">
              <a:extLst>
                <a:ext uri="{FF2B5EF4-FFF2-40B4-BE49-F238E27FC236}">
                  <a16:creationId xmlns:a16="http://schemas.microsoft.com/office/drawing/2014/main" id="{C0CE58CE-329C-A1F6-126C-896C52257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FC2703A9-EADC-705F-76BF-9DC4F80CF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97E7C641-1CD7-BB5F-12DB-BE25BDDE4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ADAD9490-67C9-55B8-52EA-719D62CCE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ECAD84-4E81-40AD-BDF2-B7A371FB293D}"/>
              </a:ext>
            </a:extLst>
          </p:cNvPr>
          <p:cNvGrpSpPr/>
          <p:nvPr/>
        </p:nvGrpSpPr>
        <p:grpSpPr>
          <a:xfrm>
            <a:off x="587549" y="1556792"/>
            <a:ext cx="10922786" cy="4652076"/>
            <a:chOff x="587549" y="1772816"/>
            <a:chExt cx="10922786" cy="46520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A17EF7-2BE2-4170-8BEA-60E3E9E7F30C}"/>
                </a:ext>
              </a:extLst>
            </p:cNvPr>
            <p:cNvGrpSpPr/>
            <p:nvPr/>
          </p:nvGrpSpPr>
          <p:grpSpPr>
            <a:xfrm>
              <a:off x="681664" y="1772816"/>
              <a:ext cx="10828671" cy="4652076"/>
              <a:chOff x="360752" y="859123"/>
              <a:chExt cx="11144175" cy="4813757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A1E72E3-4368-4135-BC8F-A4D92F65AADE}"/>
                  </a:ext>
                </a:extLst>
              </p:cNvPr>
              <p:cNvSpPr/>
              <p:nvPr/>
            </p:nvSpPr>
            <p:spPr>
              <a:xfrm>
                <a:off x="360752" y="3170588"/>
                <a:ext cx="1498845" cy="566792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사진 업로드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F6E6EC5-FAE9-4E69-83CB-3F09E44766F4}"/>
                  </a:ext>
                </a:extLst>
              </p:cNvPr>
              <p:cNvSpPr/>
              <p:nvPr/>
            </p:nvSpPr>
            <p:spPr>
              <a:xfrm>
                <a:off x="2289818" y="3157515"/>
                <a:ext cx="1498845" cy="566792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스타일 선택</a:t>
                </a: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A753FCC-B659-4C7F-BC60-456200608931}"/>
                  </a:ext>
                </a:extLst>
              </p:cNvPr>
              <p:cNvSpPr/>
              <p:nvPr/>
            </p:nvSpPr>
            <p:spPr>
              <a:xfrm>
                <a:off x="6148367" y="4252693"/>
                <a:ext cx="1510283" cy="566792"/>
              </a:xfrm>
              <a:prstGeom prst="roundRect">
                <a:avLst/>
              </a:prstGeom>
              <a:ln>
                <a:solidFill>
                  <a:srgbClr val="FA64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경고창</a:t>
                </a:r>
                <a:endParaRPr lang="en-US" altLang="ko-KR" sz="15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발생</a:t>
                </a: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3EC12B8E-AB5A-4C60-8A3E-962448D61B5F}"/>
                  </a:ext>
                </a:extLst>
              </p:cNvPr>
              <p:cNvSpPr/>
              <p:nvPr/>
            </p:nvSpPr>
            <p:spPr>
              <a:xfrm>
                <a:off x="1912702" y="3311841"/>
                <a:ext cx="324011" cy="321888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3" name="화살표: 위로 구부러짐 12">
                <a:extLst>
                  <a:ext uri="{FF2B5EF4-FFF2-40B4-BE49-F238E27FC236}">
                    <a16:creationId xmlns:a16="http://schemas.microsoft.com/office/drawing/2014/main" id="{A9141AC9-C9D1-40D1-BB97-4F029FE569D1}"/>
                  </a:ext>
                </a:extLst>
              </p:cNvPr>
              <p:cNvSpPr/>
              <p:nvPr/>
            </p:nvSpPr>
            <p:spPr>
              <a:xfrm rot="747788" flipH="1">
                <a:off x="869215" y="4373482"/>
                <a:ext cx="5508401" cy="1299398"/>
              </a:xfrm>
              <a:prstGeom prst="curvedUpArrow">
                <a:avLst>
                  <a:gd name="adj1" fmla="val 25000"/>
                  <a:gd name="adj2" fmla="val 59298"/>
                  <a:gd name="adj3" fmla="val 27579"/>
                </a:avLst>
              </a:prstGeom>
              <a:solidFill>
                <a:srgbClr val="FA64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F33B87-F5E8-4AA0-BCDE-0294CD59123C}"/>
                  </a:ext>
                </a:extLst>
              </p:cNvPr>
              <p:cNvSpPr txBox="1"/>
              <p:nvPr/>
            </p:nvSpPr>
            <p:spPr>
              <a:xfrm>
                <a:off x="4618820" y="3963935"/>
                <a:ext cx="1241807" cy="54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부적합한 사진 업로드</a:t>
                </a:r>
              </a:p>
            </p:txBody>
          </p:sp>
          <p:sp>
            <p:nvSpPr>
              <p:cNvPr id="15" name="AutoShape 2" descr="Error icon">
                <a:extLst>
                  <a:ext uri="{FF2B5EF4-FFF2-40B4-BE49-F238E27FC236}">
                    <a16:creationId xmlns:a16="http://schemas.microsoft.com/office/drawing/2014/main" id="{6E2CCB66-EAD3-42FB-A707-74156D9A47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84296" y="3387064"/>
                <a:ext cx="252349" cy="228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06E1DEC-F13B-4DCE-B308-24666E8F88F1}"/>
                  </a:ext>
                </a:extLst>
              </p:cNvPr>
              <p:cNvSpPr/>
              <p:nvPr/>
            </p:nvSpPr>
            <p:spPr>
              <a:xfrm>
                <a:off x="4218884" y="3170588"/>
                <a:ext cx="1498845" cy="566792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Submit</a:t>
                </a:r>
                <a:endParaRPr lang="ko-KR" altLang="en-US" sz="15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DAE69DC-53EF-4B87-8E2A-FFC055D3B452}"/>
                  </a:ext>
                </a:extLst>
              </p:cNvPr>
              <p:cNvSpPr/>
              <p:nvPr/>
            </p:nvSpPr>
            <p:spPr>
              <a:xfrm>
                <a:off x="6147950" y="2144926"/>
                <a:ext cx="1498845" cy="566792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변환된 </a:t>
                </a:r>
                <a:endParaRPr lang="en-US" altLang="ko-KR" sz="15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사진 확인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1727F61D-8738-41AB-9239-20078878CD07}"/>
                  </a:ext>
                </a:extLst>
              </p:cNvPr>
              <p:cNvSpPr/>
              <p:nvPr/>
            </p:nvSpPr>
            <p:spPr>
              <a:xfrm>
                <a:off x="8077016" y="2157999"/>
                <a:ext cx="1498845" cy="566792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저장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9C5CE97-81BF-4D9D-81BB-E243853E0B6E}"/>
                  </a:ext>
                </a:extLst>
              </p:cNvPr>
              <p:cNvSpPr/>
              <p:nvPr/>
            </p:nvSpPr>
            <p:spPr>
              <a:xfrm>
                <a:off x="10006082" y="2161347"/>
                <a:ext cx="1498845" cy="566792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다시하기</a:t>
                </a:r>
              </a:p>
            </p:txBody>
          </p: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7F32A148-B022-4107-9490-CC2E11651C2E}"/>
                  </a:ext>
                </a:extLst>
              </p:cNvPr>
              <p:cNvSpPr/>
              <p:nvPr/>
            </p:nvSpPr>
            <p:spPr>
              <a:xfrm>
                <a:off x="3841768" y="3309774"/>
                <a:ext cx="324011" cy="321888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D8A65098-19DA-45A2-9D12-AEF780FCAEBA}"/>
                  </a:ext>
                </a:extLst>
              </p:cNvPr>
              <p:cNvSpPr/>
              <p:nvPr/>
            </p:nvSpPr>
            <p:spPr>
              <a:xfrm>
                <a:off x="7702075" y="2267378"/>
                <a:ext cx="324011" cy="321888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2208DE97-912D-4BBF-9286-07FA3BED3CF3}"/>
                  </a:ext>
                </a:extLst>
              </p:cNvPr>
              <p:cNvSpPr/>
              <p:nvPr/>
            </p:nvSpPr>
            <p:spPr>
              <a:xfrm>
                <a:off x="9626791" y="2290725"/>
                <a:ext cx="324011" cy="321888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ECAC9F40-E7BA-40F5-B917-35028B8297A5}"/>
                  </a:ext>
                </a:extLst>
              </p:cNvPr>
              <p:cNvSpPr/>
              <p:nvPr/>
            </p:nvSpPr>
            <p:spPr>
              <a:xfrm rot="2704190">
                <a:off x="5690098" y="3866070"/>
                <a:ext cx="418489" cy="321888"/>
              </a:xfrm>
              <a:prstGeom prst="rightArrow">
                <a:avLst/>
              </a:prstGeom>
              <a:solidFill>
                <a:srgbClr val="FA64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3A85BC60-5698-4FFB-AC03-FB017B4B800D}"/>
                  </a:ext>
                </a:extLst>
              </p:cNvPr>
              <p:cNvSpPr/>
              <p:nvPr/>
            </p:nvSpPr>
            <p:spPr>
              <a:xfrm rot="19506837">
                <a:off x="5707231" y="2757946"/>
                <a:ext cx="418489" cy="321888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F62EE4-26EF-447A-BF51-82339BD0C4D1}"/>
                  </a:ext>
                </a:extLst>
              </p:cNvPr>
              <p:cNvSpPr txBox="1"/>
              <p:nvPr/>
            </p:nvSpPr>
            <p:spPr>
              <a:xfrm>
                <a:off x="5894984" y="2923443"/>
                <a:ext cx="1241807" cy="54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적합한 사진</a:t>
                </a:r>
                <a:endParaRPr lang="en-US" altLang="ko-KR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업로드</a:t>
                </a:r>
              </a:p>
            </p:txBody>
          </p:sp>
          <p:sp>
            <p:nvSpPr>
              <p:cNvPr id="26" name="화살표: 위로 구부러짐 25">
                <a:extLst>
                  <a:ext uri="{FF2B5EF4-FFF2-40B4-BE49-F238E27FC236}">
                    <a16:creationId xmlns:a16="http://schemas.microsoft.com/office/drawing/2014/main" id="{5B2B3C97-4936-4E82-B4CF-21656520430D}"/>
                  </a:ext>
                </a:extLst>
              </p:cNvPr>
              <p:cNvSpPr/>
              <p:nvPr/>
            </p:nvSpPr>
            <p:spPr>
              <a:xfrm rot="21193230" flipH="1" flipV="1">
                <a:off x="862803" y="859123"/>
                <a:ext cx="9632895" cy="1734350"/>
              </a:xfrm>
              <a:prstGeom prst="curvedUp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B77B91-F99E-2830-D034-175CCBE0C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49" y="3373951"/>
              <a:ext cx="707474" cy="70747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D5A719-BAA1-AEE7-899A-BF2F3E803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5527" y="3249797"/>
              <a:ext cx="708343" cy="70834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26805A-AFB1-A829-BDCA-B046334A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9344" y="3393503"/>
              <a:ext cx="597681" cy="59768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16EAF8B-93BE-CBBF-0460-EA2DFCBCE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4858" y="2281652"/>
              <a:ext cx="714760" cy="71476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3778A51-5D01-06C4-B360-2918E5E5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4793" y="2294315"/>
              <a:ext cx="714760" cy="71476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C7D345E-16C3-B7C1-9204-88BBDB686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9115" y="4456277"/>
              <a:ext cx="609950" cy="609950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B0C31FAE-AFC4-CDFB-C473-7A13938F6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A53C14-E906-1183-5C74-77D6A9E443D9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E4FBC2-66C7-B0F7-9B50-AC50BC8C720B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Event Flow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3056F9-755A-FC17-54E5-D3DA1AE77BA6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1B643C-F955-8380-AC89-79DE77E29BCE}"/>
              </a:ext>
            </a:extLst>
          </p:cNvPr>
          <p:cNvSpPr txBox="1"/>
          <p:nvPr/>
        </p:nvSpPr>
        <p:spPr>
          <a:xfrm>
            <a:off x="1703512" y="947805"/>
            <a:ext cx="264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헤어스타일 변환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A5BE4FA-B2D9-B3DF-EA32-AD936E922F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D4181B-A3D0-6219-86ED-F2D985A3EA16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9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39A7559-19B7-835F-63C5-6038B140F803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Event Flow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D6A2BC-C688-E68F-14F3-DA3044B59512}"/>
              </a:ext>
            </a:extLst>
          </p:cNvPr>
          <p:cNvGrpSpPr/>
          <p:nvPr/>
        </p:nvGrpSpPr>
        <p:grpSpPr>
          <a:xfrm>
            <a:off x="9552384" y="5471083"/>
            <a:ext cx="2372687" cy="1198277"/>
            <a:chOff x="9552384" y="5471083"/>
            <a:chExt cx="2372687" cy="119827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6D6CD66-FF1E-9730-D1E3-5507AB7E5744}"/>
                </a:ext>
              </a:extLst>
            </p:cNvPr>
            <p:cNvSpPr/>
            <p:nvPr/>
          </p:nvSpPr>
          <p:spPr>
            <a:xfrm>
              <a:off x="9552384" y="5471083"/>
              <a:ext cx="2372687" cy="1198277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DE4AA0C-83D7-8DA9-78AD-B8A9932CA463}"/>
                </a:ext>
              </a:extLst>
            </p:cNvPr>
            <p:cNvSpPr/>
            <p:nvPr/>
          </p:nvSpPr>
          <p:spPr>
            <a:xfrm>
              <a:off x="9768408" y="5661248"/>
              <a:ext cx="648072" cy="36004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4D3FD13-6E22-6691-867D-BC34ED3D1839}"/>
                </a:ext>
              </a:extLst>
            </p:cNvPr>
            <p:cNvSpPr/>
            <p:nvPr/>
          </p:nvSpPr>
          <p:spPr>
            <a:xfrm>
              <a:off x="9768408" y="6124663"/>
              <a:ext cx="648072" cy="360040"/>
            </a:xfrm>
            <a:prstGeom prst="rightArrow">
              <a:avLst/>
            </a:prstGeom>
            <a:solidFill>
              <a:srgbClr val="FA64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6F4F78-76D8-D3F4-C398-93F9E0112DBE}"/>
                </a:ext>
              </a:extLst>
            </p:cNvPr>
            <p:cNvSpPr txBox="1"/>
            <p:nvPr/>
          </p:nvSpPr>
          <p:spPr>
            <a:xfrm>
              <a:off x="10488488" y="5661248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정상 흐름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DDA4-D06A-2D34-903D-AFB75927C027}"/>
                </a:ext>
              </a:extLst>
            </p:cNvPr>
            <p:cNvSpPr txBox="1"/>
            <p:nvPr/>
          </p:nvSpPr>
          <p:spPr>
            <a:xfrm>
              <a:off x="10488488" y="611353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비정상 흐름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92E4D6-BC6A-6DF1-A926-D8B181BC9287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EA82FEBD-BC6F-1693-E37E-0F026C388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39529C29-BDEB-D0C0-F986-B2649AF43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SRS</a:t>
              </a: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153DD727-C28D-F0C3-8D99-6FAE90F51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Usecase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Diagram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E559E8EF-05AF-050E-C0E1-5BBE42304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Flow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831A6CD-90E1-94E4-E503-6C948DAB53FA}"/>
              </a:ext>
            </a:extLst>
          </p:cNvPr>
          <p:cNvGrpSpPr/>
          <p:nvPr/>
        </p:nvGrpSpPr>
        <p:grpSpPr>
          <a:xfrm>
            <a:off x="1020773" y="2712657"/>
            <a:ext cx="10150454" cy="1867060"/>
            <a:chOff x="1020773" y="2217707"/>
            <a:chExt cx="10150454" cy="18670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C4EE475-91B5-45A7-A938-4A4494FADD80}"/>
                </a:ext>
              </a:extLst>
            </p:cNvPr>
            <p:cNvGrpSpPr/>
            <p:nvPr/>
          </p:nvGrpSpPr>
          <p:grpSpPr>
            <a:xfrm>
              <a:off x="1020773" y="3329927"/>
              <a:ext cx="10150454" cy="754840"/>
              <a:chOff x="1067824" y="3199797"/>
              <a:chExt cx="10150454" cy="75484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81E9666-0EBD-4C5F-A022-47A5F6749D1B}"/>
                  </a:ext>
                </a:extLst>
              </p:cNvPr>
              <p:cNvSpPr/>
              <p:nvPr/>
            </p:nvSpPr>
            <p:spPr>
              <a:xfrm>
                <a:off x="1067824" y="3199797"/>
                <a:ext cx="1810389" cy="754840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미용실 선택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6CB3F3A-FD13-4AD1-9726-8B41BF12E560}"/>
                  </a:ext>
                </a:extLst>
              </p:cNvPr>
              <p:cNvSpPr/>
              <p:nvPr/>
            </p:nvSpPr>
            <p:spPr>
              <a:xfrm>
                <a:off x="3847845" y="3199797"/>
                <a:ext cx="1810389" cy="754840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고객정보 입력</a:t>
                </a:r>
              </a:p>
            </p:txBody>
          </p:sp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37CEC43-6C2C-4A40-97E6-40F8A4989D01}"/>
                  </a:ext>
                </a:extLst>
              </p:cNvPr>
              <p:cNvSpPr/>
              <p:nvPr/>
            </p:nvSpPr>
            <p:spPr>
              <a:xfrm>
                <a:off x="2979472" y="3322535"/>
                <a:ext cx="767113" cy="509364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A50565C-4795-4A37-B6AB-69EF70518580}"/>
                  </a:ext>
                </a:extLst>
              </p:cNvPr>
              <p:cNvSpPr/>
              <p:nvPr/>
            </p:nvSpPr>
            <p:spPr>
              <a:xfrm>
                <a:off x="6627867" y="3199797"/>
                <a:ext cx="1810389" cy="754840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세부사항 선택</a:t>
                </a:r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B116C94E-2F66-48F9-8193-4E6ABFB7342C}"/>
                  </a:ext>
                </a:extLst>
              </p:cNvPr>
              <p:cNvSpPr/>
              <p:nvPr/>
            </p:nvSpPr>
            <p:spPr>
              <a:xfrm>
                <a:off x="5759494" y="3322535"/>
                <a:ext cx="767113" cy="509364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2A54941-6324-4699-8347-C8BF76883DE7}"/>
                  </a:ext>
                </a:extLst>
              </p:cNvPr>
              <p:cNvSpPr/>
              <p:nvPr/>
            </p:nvSpPr>
            <p:spPr>
              <a:xfrm>
                <a:off x="9407889" y="3199797"/>
                <a:ext cx="1810389" cy="754840"/>
              </a:xfrm>
              <a:prstGeom prst="roundRect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예약하기</a:t>
                </a:r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958595B3-05BF-493D-8F55-75858E915003}"/>
                  </a:ext>
                </a:extLst>
              </p:cNvPr>
              <p:cNvSpPr/>
              <p:nvPr/>
            </p:nvSpPr>
            <p:spPr>
              <a:xfrm>
                <a:off x="8539516" y="3322535"/>
                <a:ext cx="767113" cy="509364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9E9757D-787C-5047-0F5C-CE79A0899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978" y="2296093"/>
              <a:ext cx="920622" cy="92062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C63A5FC-5ECF-DA30-B887-DA0398E8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9878" y="2217707"/>
              <a:ext cx="1112220" cy="111222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97BEF-6262-6517-184C-4816A138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3743" y="2296093"/>
              <a:ext cx="891307" cy="89130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7535A80-FA91-5681-BB2E-6E2B8E2D5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8408" y="2296093"/>
              <a:ext cx="891307" cy="891307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9B1004C9-B889-AD7F-763D-BC104CB0F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1E92DF-6F79-4E5E-7321-487D314FA0E5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D04DF-1885-E348-840B-9670D171693F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Event Flow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B4162C-9BD8-AFC1-8769-525B49EEC9AC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0D2D64-FB75-7FE8-3D07-B767ED44AFD6}"/>
              </a:ext>
            </a:extLst>
          </p:cNvPr>
          <p:cNvSpPr txBox="1"/>
          <p:nvPr/>
        </p:nvSpPr>
        <p:spPr>
          <a:xfrm>
            <a:off x="1718432" y="939979"/>
            <a:ext cx="151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예약하기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6D64F23-2BF7-1820-13B0-0D85EF4EF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EED1D2-DC85-BCAA-C585-5DB622C1A943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4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E86956-D16F-570F-6AD0-2EB824FEB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44427" y="79714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F5992D2-A4C6-DB17-C25E-CC0719F68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761" y="1349300"/>
            <a:ext cx="13866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DED6F345-4D21-34BC-B236-43EF49BD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913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A2A2EDD3-A502-5933-23D5-ED1506EC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8669" y="1340768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F9AFD79A-20B0-2A63-06EC-5186FB72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444" y="4644251"/>
            <a:ext cx="2521283" cy="26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3AE60646-7EB6-E371-93C0-45E28AC4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494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2F9878-8F1E-B639-8913-2011ED740FC2}"/>
              </a:ext>
            </a:extLst>
          </p:cNvPr>
          <p:cNvGrpSpPr/>
          <p:nvPr/>
        </p:nvGrpSpPr>
        <p:grpSpPr>
          <a:xfrm>
            <a:off x="334915" y="2275699"/>
            <a:ext cx="2349382" cy="2529787"/>
            <a:chOff x="258545" y="2155798"/>
            <a:chExt cx="2376264" cy="2529787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착수 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993B1A-4DFB-EC49-6C67-A949AE3F2FCC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 스택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Architecture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E53CD8-F70A-25D9-140D-C9E5015BCCC9}"/>
              </a:ext>
            </a:extLst>
          </p:cNvPr>
          <p:cNvGrpSpPr/>
          <p:nvPr/>
        </p:nvGrpSpPr>
        <p:grpSpPr>
          <a:xfrm>
            <a:off x="2758508" y="2275699"/>
            <a:ext cx="2115111" cy="2529787"/>
            <a:chOff x="258545" y="2155798"/>
            <a:chExt cx="2376264" cy="2529787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42086383-54D5-775E-A1FB-D35C8C75B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AC7157-E34A-1D8F-DD1E-C5B6DE8FBC3D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Usecase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Diagram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Event Flow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70DA4-679F-8121-CB18-7DED6AD66892}"/>
              </a:ext>
            </a:extLst>
          </p:cNvPr>
          <p:cNvGrpSpPr/>
          <p:nvPr/>
        </p:nvGrpSpPr>
        <p:grpSpPr>
          <a:xfrm>
            <a:off x="5027913" y="2275699"/>
            <a:ext cx="2115111" cy="2529787"/>
            <a:chOff x="258545" y="2155798"/>
            <a:chExt cx="2376264" cy="2529787"/>
          </a:xfrm>
        </p:grpSpPr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D4C52C4C-DD94-EE22-F328-BADCC92B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A.I.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D74E74-CB0F-B232-2BE2-0AECE1A8F8C2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StyleCLIP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StyleGAN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CLIP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773754-C675-4D83-B2F2-FD5D0165055A}"/>
              </a:ext>
            </a:extLst>
          </p:cNvPr>
          <p:cNvGrpSpPr/>
          <p:nvPr/>
        </p:nvGrpSpPr>
        <p:grpSpPr>
          <a:xfrm>
            <a:off x="7297319" y="2275699"/>
            <a:ext cx="4487313" cy="2529787"/>
            <a:chOff x="262652" y="2155798"/>
            <a:chExt cx="5041362" cy="2529787"/>
          </a:xfrm>
        </p:grpSpPr>
        <p:sp>
          <p:nvSpPr>
            <p:cNvPr id="51" name="Text Box 5">
              <a:extLst>
                <a:ext uri="{FF2B5EF4-FFF2-40B4-BE49-F238E27FC236}">
                  <a16:creationId xmlns:a16="http://schemas.microsoft.com/office/drawing/2014/main" id="{3EB087C3-40C9-99DA-8F18-167392450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8C9E27-3E0A-A3CB-7FB5-C1D274E9D94F}"/>
                </a:ext>
              </a:extLst>
            </p:cNvPr>
            <p:cNvSpPr txBox="1"/>
            <p:nvPr/>
          </p:nvSpPr>
          <p:spPr>
            <a:xfrm>
              <a:off x="262652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서비스 소개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Req/Res Flow</a:t>
              </a: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C89179A5-50BA-5E79-33E9-9711E6DEA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512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미래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F7B3D-F440-E719-40B9-78B60FF80D19}"/>
                </a:ext>
              </a:extLst>
            </p:cNvPr>
            <p:cNvSpPr txBox="1"/>
            <p:nvPr/>
          </p:nvSpPr>
          <p:spPr>
            <a:xfrm>
              <a:off x="2927750" y="3386703"/>
              <a:ext cx="2376264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방향성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1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6420C-0B29-81F9-320F-7FDAACD0F5E7}"/>
              </a:ext>
            </a:extLst>
          </p:cNvPr>
          <p:cNvSpPr txBox="1"/>
          <p:nvPr/>
        </p:nvSpPr>
        <p:spPr>
          <a:xfrm>
            <a:off x="2195722" y="5231942"/>
            <a:ext cx="781664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이것이 바로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 dirty="0" err="1">
                <a:solidFill>
                  <a:srgbClr val="8462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r>
              <a:rPr lang="ko-KR" altLang="en-US" sz="4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기술력</a:t>
            </a:r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C4278BE-9F66-6C45-4CAD-58BE6EA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지금부터는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30940-D37B-9383-0121-2BAD3FA22001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856447-87E3-478B-9778-394B3CEA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pic>
        <p:nvPicPr>
          <p:cNvPr id="4" name="그림 3" descr="정장, 사람, 남자, 의류이(가) 표시된 사진&#10;&#10;자동 생성된 설명">
            <a:extLst>
              <a:ext uri="{FF2B5EF4-FFF2-40B4-BE49-F238E27FC236}">
                <a16:creationId xmlns:a16="http://schemas.microsoft.com/office/drawing/2014/main" id="{38ECB306-D0AF-349D-8D7D-705541CC5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0" t="13941" r="23270" b="36663"/>
          <a:stretch/>
        </p:blipFill>
        <p:spPr>
          <a:xfrm>
            <a:off x="2567608" y="983469"/>
            <a:ext cx="3075981" cy="3891600"/>
          </a:xfrm>
          <a:prstGeom prst="rect">
            <a:avLst/>
          </a:prstGeom>
        </p:spPr>
      </p:pic>
      <p:pic>
        <p:nvPicPr>
          <p:cNvPr id="7" name="그림 6" descr="사람, 실내, 가장, 착용이(가) 표시된 사진&#10;&#10;자동 생성된 설명">
            <a:extLst>
              <a:ext uri="{FF2B5EF4-FFF2-40B4-BE49-F238E27FC236}">
                <a16:creationId xmlns:a16="http://schemas.microsoft.com/office/drawing/2014/main" id="{7CC4EE37-ABE2-DEB7-C9FA-6D3E275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12" y="980728"/>
            <a:ext cx="3833462" cy="38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CA95D9D8-8582-0D18-C02A-A6EFFEDF18E6}"/>
              </a:ext>
            </a:extLst>
          </p:cNvPr>
          <p:cNvSpPr txBox="1">
            <a:spLocks/>
          </p:cNvSpPr>
          <p:nvPr/>
        </p:nvSpPr>
        <p:spPr>
          <a:xfrm>
            <a:off x="2905603" y="5134020"/>
            <a:ext cx="7403490" cy="140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rgbClr val="7D5A50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NVIDIA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제작한 사람 얼굴의 고품질 이미지 데이터 셋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 algn="l">
              <a:buClr>
                <a:srgbClr val="7D5A5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민족 및 이미지 배경이 다양한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70,000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 algn="l">
              <a:buClr>
                <a:srgbClr val="7D5A50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플리커에서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허가된 라이선스의 이미지만 수집하여 제작됨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Clr>
                <a:srgbClr val="7D5A50"/>
              </a:buClr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FFHQ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학습된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pretrained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weight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모델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45725-618D-D21E-D19D-9C3E4245A9AD}"/>
              </a:ext>
            </a:extLst>
          </p:cNvPr>
          <p:cNvSpPr/>
          <p:nvPr/>
        </p:nvSpPr>
        <p:spPr>
          <a:xfrm>
            <a:off x="9012949" y="2164097"/>
            <a:ext cx="1296144" cy="1492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B37BEB-DBFB-B322-D311-26E7121C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62759-4DE0-DF61-A579-8D39E4B6B907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1C998-BD40-50D1-4930-5FA620050962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방식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8282FB-F4BA-162E-4502-CD0076699FAF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FFHQ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850AEE-4E15-B325-D7DD-11CED141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2542AA-39A5-F621-1FD1-B027C972ECB5}"/>
              </a:ext>
            </a:extLst>
          </p:cNvPr>
          <p:cNvSpPr txBox="1"/>
          <p:nvPr/>
        </p:nvSpPr>
        <p:spPr>
          <a:xfrm>
            <a:off x="753153" y="405916"/>
            <a:ext cx="75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A.I.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583925-8620-C520-3914-6A14828553AD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37" y="1624159"/>
            <a:ext cx="6219125" cy="31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[A.I.]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2C59AD-CF7A-303F-EC62-F1E6261AD8B4}"/>
              </a:ext>
            </a:extLst>
          </p:cNvPr>
          <p:cNvSpPr txBox="1">
            <a:spLocks/>
          </p:cNvSpPr>
          <p:nvPr/>
        </p:nvSpPr>
        <p:spPr>
          <a:xfrm>
            <a:off x="4374973" y="5905535"/>
            <a:ext cx="3545113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StyleGAN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CLIP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2A2560-F83B-089A-4258-C8D196A2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CD275C-597B-7131-354B-04CDFBC28A2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47FBA-E475-2985-7243-32B293624D92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모델 설계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C6FCE-F48B-72AA-57B4-040787A5D8A9}"/>
              </a:ext>
            </a:extLst>
          </p:cNvPr>
          <p:cNvSpPr txBox="1"/>
          <p:nvPr/>
        </p:nvSpPr>
        <p:spPr>
          <a:xfrm>
            <a:off x="753153" y="405916"/>
            <a:ext cx="75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A.I.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D497B-EAF9-0F1D-F589-F6F781872420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StyleCLIP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676C5-1BE0-1656-50C7-DD87F2FD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9E576-2FB6-5470-FCC4-4FBED1345C62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4242F9-5AFF-4AD7-8457-FA74AFB2EED9}"/>
              </a:ext>
            </a:extLst>
          </p:cNvPr>
          <p:cNvSpPr/>
          <p:nvPr/>
        </p:nvSpPr>
        <p:spPr>
          <a:xfrm>
            <a:off x="2572101" y="3401629"/>
            <a:ext cx="1089773" cy="268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(Text)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19F859-14AC-40BD-A532-92E083108255}"/>
              </a:ext>
            </a:extLst>
          </p:cNvPr>
          <p:cNvSpPr/>
          <p:nvPr/>
        </p:nvSpPr>
        <p:spPr>
          <a:xfrm>
            <a:off x="2572101" y="4905080"/>
            <a:ext cx="1089773" cy="268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01BECF-5007-4118-9E4F-ACF071BFD334}"/>
              </a:ext>
            </a:extLst>
          </p:cNvPr>
          <p:cNvSpPr/>
          <p:nvPr/>
        </p:nvSpPr>
        <p:spPr>
          <a:xfrm>
            <a:off x="2432665" y="2253141"/>
            <a:ext cx="1368644" cy="32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(Image)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A1E240-F0C5-4F19-9C62-4ED511FCB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347" y="1646194"/>
            <a:ext cx="5120437" cy="1645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D544D9-706E-489D-BE92-0DA7A6A82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346" y="4225320"/>
            <a:ext cx="5120437" cy="16281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DB122B-D879-44AA-911E-78DD3E78E381}"/>
              </a:ext>
            </a:extLst>
          </p:cNvPr>
          <p:cNvSpPr/>
          <p:nvPr/>
        </p:nvSpPr>
        <p:spPr>
          <a:xfrm>
            <a:off x="3545346" y="3396399"/>
            <a:ext cx="1491394" cy="268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“Without makeup”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D0BC0-DB95-4A2E-9489-9D0BAE676AC9}"/>
              </a:ext>
            </a:extLst>
          </p:cNvPr>
          <p:cNvSpPr/>
          <p:nvPr/>
        </p:nvSpPr>
        <p:spPr>
          <a:xfrm>
            <a:off x="5359866" y="3382134"/>
            <a:ext cx="1491394" cy="268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“Cute Cat”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B822DE-B2C3-4A04-B521-D678E185889C}"/>
              </a:ext>
            </a:extLst>
          </p:cNvPr>
          <p:cNvSpPr/>
          <p:nvPr/>
        </p:nvSpPr>
        <p:spPr>
          <a:xfrm>
            <a:off x="7174389" y="3396399"/>
            <a:ext cx="1491394" cy="268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“Lion”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A98326D-1BD8-48DC-A88D-9B527DB8EAEB}"/>
              </a:ext>
            </a:extLst>
          </p:cNvPr>
          <p:cNvSpPr/>
          <p:nvPr/>
        </p:nvSpPr>
        <p:spPr>
          <a:xfrm>
            <a:off x="5036740" y="3665016"/>
            <a:ext cx="2137649" cy="416915"/>
          </a:xfrm>
          <a:prstGeom prst="downArrow">
            <a:avLst>
              <a:gd name="adj1" fmla="val 69549"/>
              <a:gd name="adj2" fmla="val 46875"/>
            </a:avLst>
          </a:prstGeom>
          <a:solidFill>
            <a:srgbClr val="7D5A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5E1EEE-E2F7-4AAE-A676-F1BFEE6FA768}"/>
              </a:ext>
            </a:extLst>
          </p:cNvPr>
          <p:cNvSpPr/>
          <p:nvPr/>
        </p:nvSpPr>
        <p:spPr>
          <a:xfrm>
            <a:off x="5551112" y="3696716"/>
            <a:ext cx="1089773" cy="268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StyleCLIP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2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B82B34-0C07-0A3B-B9AA-34A04CF9637F}"/>
              </a:ext>
            </a:extLst>
          </p:cNvPr>
          <p:cNvSpPr/>
          <p:nvPr/>
        </p:nvSpPr>
        <p:spPr>
          <a:xfrm>
            <a:off x="3935760" y="5841280"/>
            <a:ext cx="2952328" cy="108000"/>
          </a:xfrm>
          <a:prstGeom prst="rect">
            <a:avLst/>
          </a:prstGeom>
          <a:solidFill>
            <a:srgbClr val="FCDE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모델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45725-618D-D21E-D19D-9C3E4245A9AD}"/>
              </a:ext>
            </a:extLst>
          </p:cNvPr>
          <p:cNvSpPr/>
          <p:nvPr/>
        </p:nvSpPr>
        <p:spPr>
          <a:xfrm>
            <a:off x="9012949" y="2164097"/>
            <a:ext cx="1296144" cy="1492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B37BEB-DBFB-B322-D311-26E7121C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62759-4DE0-DF61-A579-8D39E4B6B907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1C998-BD40-50D1-4930-5FA620050962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모델 설계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8282FB-F4BA-162E-4502-CD0076699FAF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StyleGAN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850AEE-4E15-B325-D7DD-11CED141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2542AA-39A5-F621-1FD1-B027C972ECB5}"/>
              </a:ext>
            </a:extLst>
          </p:cNvPr>
          <p:cNvSpPr txBox="1"/>
          <p:nvPr/>
        </p:nvSpPr>
        <p:spPr>
          <a:xfrm>
            <a:off x="753153" y="405916"/>
            <a:ext cx="75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A.I.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583925-8620-C520-3914-6A14828553AD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9B0651-8B07-F249-C431-014C3B287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71" y="1483677"/>
            <a:ext cx="3353630" cy="3862455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CA95D9D8-8582-0D18-C02A-A6EFFEDF18E6}"/>
              </a:ext>
            </a:extLst>
          </p:cNvPr>
          <p:cNvSpPr txBox="1">
            <a:spLocks/>
          </p:cNvSpPr>
          <p:nvPr/>
        </p:nvSpPr>
        <p:spPr>
          <a:xfrm>
            <a:off x="1695682" y="5609190"/>
            <a:ext cx="8800637" cy="772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rgbClr val="7D5A50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다른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들도 같이 변형되는 문제점 가짐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Clr>
                <a:srgbClr val="7D5A5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쌓아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mapping network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만들어 문제점 해결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E66C4CF-7025-8090-6EB6-E59F31049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96" y="2340659"/>
            <a:ext cx="5467462" cy="21917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3148" r="3807" b="3148"/>
          <a:stretch/>
        </p:blipFill>
        <p:spPr>
          <a:xfrm>
            <a:off x="2458503" y="1516070"/>
            <a:ext cx="7274994" cy="38973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226735-23D9-079D-FB33-53D350D74E35}"/>
              </a:ext>
            </a:extLst>
          </p:cNvPr>
          <p:cNvSpPr/>
          <p:nvPr/>
        </p:nvSpPr>
        <p:spPr>
          <a:xfrm>
            <a:off x="1795335" y="5737067"/>
            <a:ext cx="72007" cy="72008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DE95DD-851D-7994-7429-F15227585298}"/>
              </a:ext>
            </a:extLst>
          </p:cNvPr>
          <p:cNvSpPr/>
          <p:nvPr/>
        </p:nvSpPr>
        <p:spPr>
          <a:xfrm>
            <a:off x="1795334" y="6136729"/>
            <a:ext cx="72007" cy="72008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67DC7E-2247-62E5-9365-5817BFDD2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713127"/>
            <a:ext cx="4485367" cy="3150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53A78F-C493-7EA5-9AC6-72BB5DBE1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07" y="1719009"/>
            <a:ext cx="4179713" cy="315015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81D51EF-EC3A-FB8D-5224-BFA209D07CA3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[A.I.]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모델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D89EDD-22CD-F7C2-6A64-B5CE278BA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17902E-8548-6D61-F404-90E2F0060B1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DF8AD-5473-8E25-4C0B-D00C13B1A721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모델 설계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CE545-FC68-03E5-CC7D-6A078F3942A2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0E13F3-66CE-EE26-BA69-B228657BB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7C9407-187D-FB73-DE98-F45B189F49B8}"/>
              </a:ext>
            </a:extLst>
          </p:cNvPr>
          <p:cNvSpPr txBox="1"/>
          <p:nvPr/>
        </p:nvSpPr>
        <p:spPr>
          <a:xfrm>
            <a:off x="753153" y="405916"/>
            <a:ext cx="75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A.I.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9C620F-3881-CDF6-344D-F78F5F247A06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9C7B0-C11D-C45C-2521-3F4918D2C23D}"/>
              </a:ext>
            </a:extLst>
          </p:cNvPr>
          <p:cNvSpPr txBox="1"/>
          <p:nvPr/>
        </p:nvSpPr>
        <p:spPr>
          <a:xfrm>
            <a:off x="2440411" y="5818823"/>
            <a:ext cx="225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Encoded Text </a:t>
            </a:r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F34D877D-F5A2-4405-8536-7C461046B32B}"/>
              </a:ext>
            </a:extLst>
          </p:cNvPr>
          <p:cNvSpPr/>
          <p:nvPr/>
        </p:nvSpPr>
        <p:spPr>
          <a:xfrm>
            <a:off x="4727848" y="5666428"/>
            <a:ext cx="3360671" cy="775347"/>
          </a:xfrm>
          <a:prstGeom prst="leftRightArrow">
            <a:avLst/>
          </a:prstGeom>
          <a:solidFill>
            <a:srgbClr val="B69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C08F3-03B3-45DC-BBAB-E2EC3E8BF2A2}"/>
              </a:ext>
            </a:extLst>
          </p:cNvPr>
          <p:cNvSpPr txBox="1"/>
          <p:nvPr/>
        </p:nvSpPr>
        <p:spPr>
          <a:xfrm>
            <a:off x="5436075" y="542482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cosine similarity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CF55CF-EE18-4B14-ACA5-C655545FA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306" y="1760492"/>
            <a:ext cx="7967387" cy="320908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E45BD4-29D9-4A41-A261-2671D3E23065}"/>
              </a:ext>
            </a:extLst>
          </p:cNvPr>
          <p:cNvSpPr/>
          <p:nvPr/>
        </p:nvSpPr>
        <p:spPr>
          <a:xfrm>
            <a:off x="8132103" y="5773013"/>
            <a:ext cx="24482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Encoded Image </a:t>
            </a:r>
          </a:p>
        </p:txBody>
      </p:sp>
    </p:spTree>
    <p:extLst>
      <p:ext uri="{BB962C8B-B14F-4D97-AF65-F5344CB8AC3E}">
        <p14:creationId xmlns:p14="http://schemas.microsoft.com/office/powerpoint/2010/main" val="35334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accel="164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6888 0.00024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164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-0.07292 0.00023 " pathEditMode="relative" rAng="0" ptsTypes="AA">
                                      <p:cBhvr>
                                        <p:cTn id="21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C6555F-9C34-4676-ADF5-EF62B9A5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520" y="2143068"/>
            <a:ext cx="5235472" cy="391026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B171DF5-C622-4876-9F98-6B0DF9DE62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13" y="4964505"/>
            <a:ext cx="1495710" cy="14393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4ACDFB6-E9EE-4422-BA87-5DC5607767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14" y="4964504"/>
            <a:ext cx="1495710" cy="1439361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D008E4F9-7E0D-4495-AAAD-E2807D5EE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13" y="5051544"/>
            <a:ext cx="1495710" cy="143936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[A.I.]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2C59AD-CF7A-303F-EC62-F1E6261AD8B4}"/>
              </a:ext>
            </a:extLst>
          </p:cNvPr>
          <p:cNvSpPr txBox="1">
            <a:spLocks/>
          </p:cNvSpPr>
          <p:nvPr/>
        </p:nvSpPr>
        <p:spPr>
          <a:xfrm>
            <a:off x="2894211" y="5637738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2A2560-F83B-089A-4258-C8D196A20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CD275C-597B-7131-354B-04CDFBC28A2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47FBA-E475-2985-7243-32B293624D92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모델 설계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C6FCE-F48B-72AA-57B4-040787A5D8A9}"/>
              </a:ext>
            </a:extLst>
          </p:cNvPr>
          <p:cNvSpPr txBox="1"/>
          <p:nvPr/>
        </p:nvSpPr>
        <p:spPr>
          <a:xfrm>
            <a:off x="753153" y="405916"/>
            <a:ext cx="75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A.I.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D497B-EAF9-0F1D-F589-F6F781872420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Swap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E676C5-1BE0-1656-50C7-DD87F2FDF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9E576-2FB6-5470-FCC4-4FBED1345C62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A7F9CE-8154-4740-B51E-68AA225CA3EE}"/>
              </a:ext>
            </a:extLst>
          </p:cNvPr>
          <p:cNvGrpSpPr/>
          <p:nvPr/>
        </p:nvGrpSpPr>
        <p:grpSpPr>
          <a:xfrm>
            <a:off x="1222044" y="1997342"/>
            <a:ext cx="9747909" cy="2520000"/>
            <a:chOff x="1071424" y="1916832"/>
            <a:chExt cx="9747909" cy="2520000"/>
          </a:xfrm>
        </p:grpSpPr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61D3EE61-379F-483D-A14D-7CA898F02CDF}"/>
                </a:ext>
              </a:extLst>
            </p:cNvPr>
            <p:cNvSpPr/>
            <p:nvPr/>
          </p:nvSpPr>
          <p:spPr>
            <a:xfrm>
              <a:off x="3287688" y="2906485"/>
              <a:ext cx="1390261" cy="1045029"/>
            </a:xfrm>
            <a:prstGeom prst="rightArrow">
              <a:avLst/>
            </a:prstGeom>
            <a:solidFill>
              <a:srgbClr val="7D5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Deep Learning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6B86125B-1587-41F4-BD18-48B849D4433B}"/>
                </a:ext>
              </a:extLst>
            </p:cNvPr>
            <p:cNvSpPr/>
            <p:nvPr/>
          </p:nvSpPr>
          <p:spPr>
            <a:xfrm>
              <a:off x="7209065" y="2906485"/>
              <a:ext cx="1390261" cy="1045029"/>
            </a:xfrm>
            <a:prstGeom prst="rightArrow">
              <a:avLst/>
            </a:prstGeom>
            <a:solidFill>
              <a:srgbClr val="7D5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Face Swap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3" name="그림 32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6007B305-C10D-4E97-A947-51C6C166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4" y="1916832"/>
              <a:ext cx="1896494" cy="2520000"/>
            </a:xfrm>
            <a:prstGeom prst="rect">
              <a:avLst/>
            </a:prstGeom>
          </p:spPr>
        </p:pic>
        <p:pic>
          <p:nvPicPr>
            <p:cNvPr id="34" name="그림 33" descr="사람, 실내, 안경, 가장이(가) 표시된 사진&#10;&#10;자동 생성된 설명">
              <a:extLst>
                <a:ext uri="{FF2B5EF4-FFF2-40B4-BE49-F238E27FC236}">
                  <a16:creationId xmlns:a16="http://schemas.microsoft.com/office/drawing/2014/main" id="{86E6C1C9-494F-4964-ABD0-CC892F766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719" y="1916832"/>
              <a:ext cx="1887834" cy="2520000"/>
            </a:xfrm>
            <a:prstGeom prst="rect">
              <a:avLst/>
            </a:prstGeom>
          </p:spPr>
        </p:pic>
        <p:pic>
          <p:nvPicPr>
            <p:cNvPr id="35" name="그림 34" descr="사람, 실내, 가장이(가) 표시된 사진&#10;&#10;자동 생성된 설명">
              <a:extLst>
                <a:ext uri="{FF2B5EF4-FFF2-40B4-BE49-F238E27FC236}">
                  <a16:creationId xmlns:a16="http://schemas.microsoft.com/office/drawing/2014/main" id="{8AA7F436-559C-4E93-8EDF-FE225B7A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838" y="1916832"/>
              <a:ext cx="1896495" cy="2520000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4A8763A-70A3-4CCA-B2A6-CB856BB0FD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81" y="4964505"/>
            <a:ext cx="1495710" cy="143936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148E7D8-E85F-4443-A9C4-EEF2CD44487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81" y="5046668"/>
            <a:ext cx="1495710" cy="143936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9CD6B39-B769-43E6-8A7A-BC87A28553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81" y="5046668"/>
            <a:ext cx="1495710" cy="143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1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3793 -0.0011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20417 -7.40741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E86956-D16F-570F-6AD0-2EB824FEB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44427" y="79714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F5992D2-A4C6-DB17-C25E-CC0719F68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761" y="1349300"/>
            <a:ext cx="13866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DED6F345-4D21-34BC-B236-43EF49BD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913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A2A2EDD3-A502-5933-23D5-ED1506EC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8669" y="1340768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F9AFD79A-20B0-2A63-06EC-5186FB72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444" y="4644251"/>
            <a:ext cx="2521283" cy="26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3AE60646-7EB6-E371-93C0-45E28AC4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494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2F9878-8F1E-B639-8913-2011ED740FC2}"/>
              </a:ext>
            </a:extLst>
          </p:cNvPr>
          <p:cNvGrpSpPr/>
          <p:nvPr/>
        </p:nvGrpSpPr>
        <p:grpSpPr>
          <a:xfrm>
            <a:off x="334915" y="2275699"/>
            <a:ext cx="2349382" cy="2529787"/>
            <a:chOff x="258545" y="2155798"/>
            <a:chExt cx="2376264" cy="2529787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착수 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993B1A-4DFB-EC49-6C67-A949AE3F2FCC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 스택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Architecture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E53CD8-F70A-25D9-140D-C9E5015BCCC9}"/>
              </a:ext>
            </a:extLst>
          </p:cNvPr>
          <p:cNvGrpSpPr/>
          <p:nvPr/>
        </p:nvGrpSpPr>
        <p:grpSpPr>
          <a:xfrm>
            <a:off x="2758508" y="2275699"/>
            <a:ext cx="2115111" cy="2529787"/>
            <a:chOff x="258545" y="2155798"/>
            <a:chExt cx="2376264" cy="2529787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42086383-54D5-775E-A1FB-D35C8C75B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AC7157-E34A-1D8F-DD1E-C5B6DE8FBC3D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Usecase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Diagram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Event Flow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70DA4-679F-8121-CB18-7DED6AD66892}"/>
              </a:ext>
            </a:extLst>
          </p:cNvPr>
          <p:cNvGrpSpPr/>
          <p:nvPr/>
        </p:nvGrpSpPr>
        <p:grpSpPr>
          <a:xfrm>
            <a:off x="5027913" y="2275699"/>
            <a:ext cx="2115111" cy="2529787"/>
            <a:chOff x="258545" y="2155798"/>
            <a:chExt cx="2376264" cy="2529787"/>
          </a:xfrm>
        </p:grpSpPr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D4C52C4C-DD94-EE22-F328-BADCC92B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A.I.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D74E74-CB0F-B232-2BE2-0AECE1A8F8C2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StyleCLIP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StyleGAN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CLIP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3B3115-AAE5-45A2-B6EB-9091DDB50B28}"/>
              </a:ext>
            </a:extLst>
          </p:cNvPr>
          <p:cNvGrpSpPr/>
          <p:nvPr/>
        </p:nvGrpSpPr>
        <p:grpSpPr>
          <a:xfrm>
            <a:off x="7297319" y="2275699"/>
            <a:ext cx="2115111" cy="2529787"/>
            <a:chOff x="7297319" y="2275699"/>
            <a:chExt cx="2115111" cy="2529787"/>
          </a:xfrm>
        </p:grpSpPr>
        <p:sp>
          <p:nvSpPr>
            <p:cNvPr id="51" name="Text Box 5">
              <a:extLst>
                <a:ext uri="{FF2B5EF4-FFF2-40B4-BE49-F238E27FC236}">
                  <a16:creationId xmlns:a16="http://schemas.microsoft.com/office/drawing/2014/main" id="{3EB087C3-40C9-99DA-8F18-167392450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5290" y="2275699"/>
              <a:ext cx="1511858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8C9E27-3E0A-A3CB-7FB5-C1D274E9D94F}"/>
                </a:ext>
              </a:extLst>
            </p:cNvPr>
            <p:cNvSpPr txBox="1"/>
            <p:nvPr/>
          </p:nvSpPr>
          <p:spPr>
            <a:xfrm>
              <a:off x="7297319" y="3506604"/>
              <a:ext cx="2115111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서비스 소개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Req/Res Flow</a:t>
              </a: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F06846-AD27-4C9C-BB5C-A588A1230B26}"/>
              </a:ext>
            </a:extLst>
          </p:cNvPr>
          <p:cNvGrpSpPr/>
          <p:nvPr/>
        </p:nvGrpSpPr>
        <p:grpSpPr>
          <a:xfrm>
            <a:off x="9669521" y="2275699"/>
            <a:ext cx="2115111" cy="2114288"/>
            <a:chOff x="9669521" y="2275699"/>
            <a:chExt cx="2115111" cy="2114288"/>
          </a:xfrm>
        </p:grpSpPr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C89179A5-50BA-5E79-33E9-9711E6DEA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7492" y="2275699"/>
              <a:ext cx="1511858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미래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F7B3D-F440-E719-40B9-78B60FF80D19}"/>
                </a:ext>
              </a:extLst>
            </p:cNvPr>
            <p:cNvSpPr txBox="1"/>
            <p:nvPr/>
          </p:nvSpPr>
          <p:spPr>
            <a:xfrm>
              <a:off x="9669521" y="3506604"/>
              <a:ext cx="2115111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방향성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3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-0.18529 0.0046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2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서비스 화면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803573-6748-4756-097D-D2FEEDE3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6"/>
          <a:stretch/>
        </p:blipFill>
        <p:spPr>
          <a:xfrm>
            <a:off x="2135560" y="2204864"/>
            <a:ext cx="7920880" cy="3986298"/>
          </a:xfrm>
          <a:prstGeom prst="rect">
            <a:avLst/>
          </a:prstGeom>
        </p:spPr>
      </p:pic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59F57395-0D35-A6FE-4996-659D1590738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43" y="1916832"/>
            <a:ext cx="8073515" cy="43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C7029D-095D-407A-241B-245F3D13E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53" y="1362591"/>
            <a:ext cx="6605326" cy="527819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E13A7F-F5B8-5BBA-8C1F-656ED651D18F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870B36CD-4795-7626-1A7A-B675C8E13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9C28ED77-DA6E-AE22-B432-14D254DEA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E9AD84F4-A403-F7C8-9716-4F7AA610D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F249AC13-FE90-8439-D972-6268641EB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3FD83B3-F501-6301-AB4F-0A9D2C4AB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4AA844-4FFB-CD35-5F6A-B59DB0A414E2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EFD612-C897-0A5D-0E85-70E62EDE6687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B2C88D-B264-556A-2DAA-5A339E0F2F2E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 소개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7A104-93D3-2206-D6D6-400B996FC43F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DA24A-7260-ECE9-30D3-58F571991F83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ADDA490-248B-DF52-8542-DC6F7BE2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3F8FAF-F012-5AF9-B737-E49779FA78DD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서비스 화면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76A9E9-2624-FB89-E629-B295DCB402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22" y="1943114"/>
            <a:ext cx="9136756" cy="4320000"/>
          </a:xfrm>
          <a:prstGeom prst="rect">
            <a:avLst/>
          </a:prstGeom>
        </p:spPr>
      </p:pic>
      <p:pic>
        <p:nvPicPr>
          <p:cNvPr id="13" name="그림 12" descr="정장, 사람, 남자, 의류이(가) 표시된 사진&#10;&#10;자동 생성된 설명">
            <a:extLst>
              <a:ext uri="{FF2B5EF4-FFF2-40B4-BE49-F238E27FC236}">
                <a16:creationId xmlns:a16="http://schemas.microsoft.com/office/drawing/2014/main" id="{079F2AB3-F27D-779B-8170-25B1993E3B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0" t="13941" r="23270" b="36663"/>
          <a:stretch/>
        </p:blipFill>
        <p:spPr>
          <a:xfrm>
            <a:off x="3196628" y="2852936"/>
            <a:ext cx="2008718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CA137F-16BC-C309-204A-AFB4732BB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5" t="2889" r="4325"/>
          <a:stretch/>
        </p:blipFill>
        <p:spPr>
          <a:xfrm>
            <a:off x="6943882" y="2852936"/>
            <a:ext cx="2109462" cy="2520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E101E8-2A7F-5BAA-C832-E1880566115F}"/>
              </a:ext>
            </a:extLst>
          </p:cNvPr>
          <p:cNvGrpSpPr/>
          <p:nvPr/>
        </p:nvGrpSpPr>
        <p:grpSpPr>
          <a:xfrm>
            <a:off x="2032467" y="2002080"/>
            <a:ext cx="8127067" cy="4235232"/>
            <a:chOff x="2032466" y="2195358"/>
            <a:chExt cx="8127067" cy="423523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588E68E-1FA2-19C7-C22B-B26B1046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466" y="2195358"/>
              <a:ext cx="8127067" cy="4235232"/>
            </a:xfrm>
            <a:prstGeom prst="rect">
              <a:avLst/>
            </a:prstGeom>
          </p:spPr>
        </p:pic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D1FE0FE8-56F8-CAC7-06F2-E9F054970481}"/>
                </a:ext>
              </a:extLst>
            </p:cNvPr>
            <p:cNvSpPr/>
            <p:nvPr/>
          </p:nvSpPr>
          <p:spPr>
            <a:xfrm>
              <a:off x="2819400" y="4095750"/>
              <a:ext cx="4543425" cy="571500"/>
            </a:xfrm>
            <a:prstGeom prst="frame">
              <a:avLst>
                <a:gd name="adj1" fmla="val 1083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16F1173C-2F54-E6FA-C57A-337338E936B3}"/>
                </a:ext>
              </a:extLst>
            </p:cNvPr>
            <p:cNvSpPr/>
            <p:nvPr/>
          </p:nvSpPr>
          <p:spPr>
            <a:xfrm>
              <a:off x="2828925" y="4943431"/>
              <a:ext cx="5086350" cy="419144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9408C5-4FE5-52D8-5BC3-0BFCFD35E1EF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5E54A37E-3607-3E5F-36D4-762A70384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CC2A6753-6A7D-4E34-D12D-834868392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CCF6E6B2-29CE-B82F-4F2F-C8ECCA969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8F44691C-01C0-84B5-16D1-000F84836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2676BE4-8116-41E1-D79D-246B73018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7477C1-B0AC-1272-64C9-AE5B9668B393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6547ED-AF24-61F9-79A2-532CD88BF37C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051DC0-C47F-5A1A-AB85-D7A9780E793B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 소개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501BD-4248-36B4-990F-01C9E74B4E3D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3F602-6463-9C3E-7BAC-1D2F0F40BCDF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변환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C196E5C-B0F3-6764-DDE6-9920D80A5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F0A875A-B12F-13F6-9F87-C1916C18F878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5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서비스 화면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0B4F5C7-FEFA-0E08-5E22-5AE362480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32765"/>
          <a:stretch/>
        </p:blipFill>
        <p:spPr>
          <a:xfrm>
            <a:off x="2279576" y="1918541"/>
            <a:ext cx="7394134" cy="431706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95A373A-AB18-CFF0-EDF5-6D9581F1A67A}"/>
              </a:ext>
            </a:extLst>
          </p:cNvPr>
          <p:cNvGrpSpPr/>
          <p:nvPr/>
        </p:nvGrpSpPr>
        <p:grpSpPr>
          <a:xfrm>
            <a:off x="2286156" y="2092437"/>
            <a:ext cx="7380975" cy="3860116"/>
            <a:chOff x="2285006" y="2378760"/>
            <a:chExt cx="7380975" cy="386011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B21C160-4FCC-7818-2E2A-321893BF0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8"/>
            <a:stretch/>
          </p:blipFill>
          <p:spPr>
            <a:xfrm>
              <a:off x="2285006" y="2378760"/>
              <a:ext cx="7380975" cy="3860116"/>
            </a:xfrm>
            <a:prstGeom prst="rect">
              <a:avLst/>
            </a:prstGeom>
          </p:spPr>
        </p:pic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923CB6C3-6034-CBD7-7DC4-45507AEDC4CD}"/>
                </a:ext>
              </a:extLst>
            </p:cNvPr>
            <p:cNvSpPr/>
            <p:nvPr/>
          </p:nvSpPr>
          <p:spPr>
            <a:xfrm>
              <a:off x="6345932" y="2809503"/>
              <a:ext cx="792088" cy="36004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9894D4E5-1009-47BA-2D22-87F68E0F8677}"/>
                </a:ext>
              </a:extLst>
            </p:cNvPr>
            <p:cNvSpPr/>
            <p:nvPr/>
          </p:nvSpPr>
          <p:spPr>
            <a:xfrm>
              <a:off x="8658224" y="2809503"/>
              <a:ext cx="822151" cy="36004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010D12-1859-4F7C-730F-16DA37BBF498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D9ACAB0-3634-914A-7499-6DA619B19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EAC9CCFA-C879-7351-4C1A-579F55729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410D0886-5B0E-1604-3E74-2AC449F48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B63E9CCF-2E7D-4754-A9CF-48F13D4EF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F78C784-59D7-B622-C7B2-064F0E80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3D03A-CBB1-D94F-B6A8-B31487143DF3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CAD5B-F171-8BCB-91F5-77968316E850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 소개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19A4F-D277-29FB-93BA-846AF639941D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6B5E48-110C-EE07-FAA5-4797525E0221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변환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AF6CFC1-5527-0B9E-3C0A-6C9C30939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A57D1F-D6CC-E58B-DA55-4B2E7C4FE1C9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서비스 화면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010D12-1859-4F7C-730F-16DA37BBF498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D9ACAB0-3634-914A-7499-6DA619B19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EAC9CCFA-C879-7351-4C1A-579F55729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410D0886-5B0E-1604-3E74-2AC449F48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B63E9CCF-2E7D-4754-A9CF-48F13D4EF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F78C784-59D7-B622-C7B2-064F0E80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3D03A-CBB1-D94F-B6A8-B31487143DF3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CAD5B-F171-8BCB-91F5-77968316E850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 소개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019A4F-D277-29FB-93BA-846AF639941D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6B5E48-110C-EE07-FAA5-4797525E0221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변환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AF6CFC1-5527-0B9E-3C0A-6C9C30939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A57D1F-D6CC-E58B-DA55-4B2E7C4FE1C9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676562" y="1792711"/>
            <a:ext cx="1908001" cy="4643999"/>
            <a:chOff x="1825578" y="1792711"/>
            <a:chExt cx="1908001" cy="4643999"/>
          </a:xfrm>
        </p:grpSpPr>
        <p:pic>
          <p:nvPicPr>
            <p:cNvPr id="37" name="Picture 8">
              <a:extLst>
                <a:ext uri="{FF2B5EF4-FFF2-40B4-BE49-F238E27FC236}">
                  <a16:creationId xmlns:a16="http://schemas.microsoft.com/office/drawing/2014/main" id="{03731403-7302-0136-4A9C-4AD177505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579" y="2169072"/>
              <a:ext cx="1908000" cy="19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C7C4973-3D9A-DC9C-3DD8-9D76BDCFC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8" t="10958" r="21540" b="42117"/>
            <a:stretch/>
          </p:blipFill>
          <p:spPr>
            <a:xfrm>
              <a:off x="1825581" y="4528710"/>
              <a:ext cx="1907998" cy="190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825579" y="1792711"/>
              <a:ext cx="190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25578" y="4164774"/>
              <a:ext cx="190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Input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185543" y="1792711"/>
            <a:ext cx="6329896" cy="4643999"/>
            <a:chOff x="4036527" y="1792711"/>
            <a:chExt cx="6329896" cy="4643999"/>
          </a:xfrm>
        </p:grpSpPr>
        <p:grpSp>
          <p:nvGrpSpPr>
            <p:cNvPr id="51" name="그룹 50"/>
            <p:cNvGrpSpPr/>
            <p:nvPr/>
          </p:nvGrpSpPr>
          <p:grpSpPr>
            <a:xfrm>
              <a:off x="4036527" y="2169072"/>
              <a:ext cx="6329896" cy="1908000"/>
              <a:chOff x="4036527" y="2169072"/>
              <a:chExt cx="6329896" cy="1908000"/>
            </a:xfrm>
          </p:grpSpPr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F6758157-139B-8A81-9E56-20E004E6FA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6527" y="2169072"/>
                <a:ext cx="1908000" cy="190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0">
                <a:extLst>
                  <a:ext uri="{FF2B5EF4-FFF2-40B4-BE49-F238E27FC236}">
                    <a16:creationId xmlns:a16="http://schemas.microsoft.com/office/drawing/2014/main" id="{E1C5B4EE-2D7A-5B62-3B07-9FE9700066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475" y="2169072"/>
                <a:ext cx="1908000" cy="190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72D224B2-A565-87A8-11B4-A3AA841B7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8423" y="2169072"/>
                <a:ext cx="1908000" cy="190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그룹 52"/>
            <p:cNvGrpSpPr/>
            <p:nvPr/>
          </p:nvGrpSpPr>
          <p:grpSpPr>
            <a:xfrm>
              <a:off x="4036527" y="4528710"/>
              <a:ext cx="6329896" cy="1908000"/>
              <a:chOff x="4036527" y="4528710"/>
              <a:chExt cx="6329896" cy="190800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1BCF8E2-EFFA-E566-D447-33FDCF4CBF1D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6527" y="4528710"/>
                <a:ext cx="1908000" cy="1908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F0E4AFC-B270-9118-AA09-A9D827942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47475" y="4528710"/>
                <a:ext cx="1908000" cy="19080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A85DF18-6536-3D54-20A0-19DF63FF0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8423" y="4528710"/>
                <a:ext cx="1908000" cy="1908000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4036527" y="1792711"/>
              <a:ext cx="6329895" cy="338554"/>
              <a:chOff x="4036527" y="1792711"/>
              <a:chExt cx="6329895" cy="338554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4036527" y="1792711"/>
                <a:ext cx="19079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Short curly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47474" y="1792711"/>
                <a:ext cx="1908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Long curly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458423" y="1792711"/>
                <a:ext cx="19079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Red hair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4036527" y="4164774"/>
              <a:ext cx="6329895" cy="338554"/>
              <a:chOff x="4036527" y="4164774"/>
              <a:chExt cx="6329895" cy="33855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036527" y="4164774"/>
                <a:ext cx="19079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Bang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247473" y="4164774"/>
                <a:ext cx="19080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Quiff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458423" y="4164774"/>
                <a:ext cx="19079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Black hair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56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379496" y="4071321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6D6AEF2-FEB2-01EA-9935-080E0251D44A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 배경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38AA38-0C00-F91A-4E05-1F4F7F22714B}"/>
              </a:ext>
            </a:extLst>
          </p:cNvPr>
          <p:cNvSpPr/>
          <p:nvPr/>
        </p:nvSpPr>
        <p:spPr>
          <a:xfrm>
            <a:off x="4835999" y="2169600"/>
            <a:ext cx="2520000" cy="2520000"/>
          </a:xfrm>
          <a:prstGeom prst="roundRect">
            <a:avLst/>
          </a:prstGeom>
          <a:solidFill>
            <a:srgbClr val="917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변화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RISK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224651-E709-F8FE-4166-E3EFC74CC585}"/>
              </a:ext>
            </a:extLst>
          </p:cNvPr>
          <p:cNvSpPr/>
          <p:nvPr/>
        </p:nvSpPr>
        <p:spPr>
          <a:xfrm>
            <a:off x="1444351" y="2170896"/>
            <a:ext cx="2520000" cy="2520000"/>
          </a:xfrm>
          <a:prstGeom prst="roundRect">
            <a:avLst/>
          </a:prstGeom>
          <a:solidFill>
            <a:srgbClr val="BD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나이별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헤어스타일 변화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NEEDS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CDCDA-C45D-8D89-25F9-061304CB5C3B}"/>
              </a:ext>
            </a:extLst>
          </p:cNvPr>
          <p:cNvSpPr/>
          <p:nvPr/>
        </p:nvSpPr>
        <p:spPr>
          <a:xfrm>
            <a:off x="8227648" y="2167103"/>
            <a:ext cx="2520000" cy="2520000"/>
          </a:xfrm>
          <a:prstGeom prst="roundRect">
            <a:avLst/>
          </a:prstGeom>
          <a:solidFill>
            <a:srgbClr val="463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EEA9F3-FE30-78E7-377D-E35473AD1703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4328D-CC5B-D004-09A1-850B8DA40C48}"/>
              </a:ext>
            </a:extLst>
          </p:cNvPr>
          <p:cNvSpPr txBox="1"/>
          <p:nvPr/>
        </p:nvSpPr>
        <p:spPr>
          <a:xfrm>
            <a:off x="747303" y="404664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3000" dirty="0">
                <a:solidFill>
                  <a:srgbClr val="4635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88A10F-5E75-DA98-264A-90562FE82F88}"/>
              </a:ext>
            </a:extLst>
          </p:cNvPr>
          <p:cNvSpPr/>
          <p:nvPr/>
        </p:nvSpPr>
        <p:spPr>
          <a:xfrm>
            <a:off x="551384" y="476672"/>
            <a:ext cx="123911" cy="440393"/>
          </a:xfrm>
          <a:prstGeom prst="rect">
            <a:avLst/>
          </a:prstGeom>
          <a:solidFill>
            <a:srgbClr val="917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889BB-4501-FD0B-1B6C-5E12789BEE3A}"/>
              </a:ext>
            </a:extLst>
          </p:cNvPr>
          <p:cNvSpPr txBox="1"/>
          <p:nvPr/>
        </p:nvSpPr>
        <p:spPr>
          <a:xfrm>
            <a:off x="7939476" y="324243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서비스의 한계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9B0042-E1CE-688E-0876-CE42F6E7F156}"/>
              </a:ext>
            </a:extLst>
          </p:cNvPr>
          <p:cNvSpPr/>
          <p:nvPr/>
        </p:nvSpPr>
        <p:spPr>
          <a:xfrm>
            <a:off x="1354351" y="2092492"/>
            <a:ext cx="2700000" cy="2700000"/>
          </a:xfrm>
          <a:prstGeom prst="roundRect">
            <a:avLst/>
          </a:prstGeom>
          <a:noFill/>
          <a:ln>
            <a:solidFill>
              <a:srgbClr val="FCDE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14BFEB-9A0A-A44C-B930-6897019AE541}"/>
              </a:ext>
            </a:extLst>
          </p:cNvPr>
          <p:cNvSpPr/>
          <p:nvPr/>
        </p:nvSpPr>
        <p:spPr>
          <a:xfrm>
            <a:off x="4745999" y="2092492"/>
            <a:ext cx="2700000" cy="2700000"/>
          </a:xfrm>
          <a:prstGeom prst="roundRect">
            <a:avLst/>
          </a:prstGeom>
          <a:noFill/>
          <a:ln>
            <a:solidFill>
              <a:srgbClr val="FCDE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88ED5DD-A359-70C8-9550-1FEE5682E3EE}"/>
              </a:ext>
            </a:extLst>
          </p:cNvPr>
          <p:cNvSpPr/>
          <p:nvPr/>
        </p:nvSpPr>
        <p:spPr>
          <a:xfrm>
            <a:off x="8137649" y="2074524"/>
            <a:ext cx="2700000" cy="2700000"/>
          </a:xfrm>
          <a:prstGeom prst="roundRect">
            <a:avLst/>
          </a:prstGeom>
          <a:noFill/>
          <a:ln>
            <a:solidFill>
              <a:srgbClr val="FCDE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757B17-1277-2BD0-4361-BCAB3CCD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508929" y="5391480"/>
            <a:ext cx="9174142" cy="1107534"/>
            <a:chOff x="1271464" y="5391480"/>
            <a:chExt cx="9174142" cy="110753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B82B34-0C07-0A3B-B9AA-34A04CF9637F}"/>
                </a:ext>
              </a:extLst>
            </p:cNvPr>
            <p:cNvSpPr/>
            <p:nvPr/>
          </p:nvSpPr>
          <p:spPr>
            <a:xfrm>
              <a:off x="2182938" y="5800880"/>
              <a:ext cx="3578516" cy="200247"/>
            </a:xfrm>
            <a:prstGeom prst="rect">
              <a:avLst/>
            </a:prstGeom>
            <a:solidFill>
              <a:srgbClr val="FCDEC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F595C-601D-77AB-A99A-9B02EC8463FB}"/>
                </a:ext>
              </a:extLst>
            </p:cNvPr>
            <p:cNvSpPr txBox="1"/>
            <p:nvPr/>
          </p:nvSpPr>
          <p:spPr>
            <a:xfrm>
              <a:off x="1998510" y="5421796"/>
              <a:ext cx="84470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46352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기존 성능을 능가하는 딥러닝 서비스를 제공하자</a:t>
              </a:r>
              <a:r>
                <a:rPr lang="en-US" altLang="ko-KR" sz="3200" dirty="0">
                  <a:solidFill>
                    <a:srgbClr val="46352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lang="ko-KR" altLang="en-US" sz="3200" dirty="0">
                <a:solidFill>
                  <a:srgbClr val="463523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B496C6-5C71-996A-AF94-5C861B92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464" y="5391480"/>
              <a:ext cx="853919" cy="675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86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서비스 화면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F5E28F-3CE8-BA9D-8E25-4580EBD61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14" y="1890010"/>
            <a:ext cx="8026283" cy="4324842"/>
          </a:xfrm>
          <a:prstGeom prst="rect">
            <a:avLst/>
          </a:prstGeom>
        </p:spPr>
      </p:pic>
      <p:pic>
        <p:nvPicPr>
          <p:cNvPr id="3" name="그림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5E38577A-1D1F-4A3C-6E9C-B05BE5FFE9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r="6063"/>
          <a:stretch/>
        </p:blipFill>
        <p:spPr>
          <a:xfrm>
            <a:off x="2063552" y="3055251"/>
            <a:ext cx="7887407" cy="293561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3F281B6-6895-9BC7-B91C-C2A4F56DD437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2A1893D5-4453-2E83-E3E6-F2B5DE75D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FAFB9D2B-6279-F38F-6E40-7C7EC7841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6C95BA31-1F61-EDAF-4405-F78249229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AEB240D7-F202-DA48-1AD4-4DFB0E246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B191D43-E8DA-A249-0589-5FB1FE2BC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ADBCB8-6272-734C-5EA9-A4CE9B8DFC1A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1BB90-496D-6703-2C47-7F4BD7A9A7B2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 소개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54AAD9-5802-0170-DFF9-EF1A7F90846B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B5504-381F-D173-7223-43258962B148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FD62D71-E66B-0702-D37A-B0878C39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0D3403-0FD8-533E-853A-9E7C48B6D865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F48E3C-F84F-3F59-5CCC-A6EF99D4C2D1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 r="45988" b="31823"/>
          <a:stretch/>
        </p:blipFill>
        <p:spPr>
          <a:xfrm>
            <a:off x="2998124" y="1917312"/>
            <a:ext cx="6195752" cy="432000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1BD0C23-2C0E-1144-7A76-C50B97718E4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33" y="1917312"/>
            <a:ext cx="8795534" cy="43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BF9C5-FA10-4484-B98D-1EAB42BA5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769" y="1916831"/>
            <a:ext cx="8326450" cy="4310061"/>
          </a:xfrm>
          <a:prstGeom prst="rect">
            <a:avLst/>
          </a:prstGeom>
        </p:spPr>
      </p:pic>
      <p:pic>
        <p:nvPicPr>
          <p:cNvPr id="8" name="그림 7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A1AABDB-9FB4-D9E8-B211-CFD392BB2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3373"/>
          <a:stretch/>
        </p:blipFill>
        <p:spPr>
          <a:xfrm>
            <a:off x="2023902" y="3429000"/>
            <a:ext cx="8144197" cy="280831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서비스 화면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817439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0BFBE6-719E-BD7D-DF6D-6430DD2EBB0F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EAFE3FCD-21C4-7BDF-DDAF-A9C52D864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56788B29-87EE-E8CA-24D4-77AD1D897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8993B94E-C64D-D573-E962-0FB934C39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2814E04D-8DAA-92BF-0DCC-11BD8462D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C1F9791-AC3C-E301-A764-10167183E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1D388D-FE83-6B2F-8FEE-D2551057B561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C962A-96E4-527C-0320-BAD43608D6F6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 소개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91DFA-3945-A3A7-18D3-E6DFB8B2A8D8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64360-374F-6E7C-865B-C1B4726C5A98}"/>
              </a:ext>
            </a:extLst>
          </p:cNvPr>
          <p:cNvSpPr txBox="1"/>
          <p:nvPr/>
        </p:nvSpPr>
        <p:spPr>
          <a:xfrm>
            <a:off x="1703512" y="9524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D3830F8-15EE-B955-1F7F-F312980CE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735331-A25A-2885-F3A4-A261DEC48408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74978" y="9979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Req/Res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Diagram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391461" y="4008464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65D2A-4C99-500F-1B40-D47A42A842A9}"/>
              </a:ext>
            </a:extLst>
          </p:cNvPr>
          <p:cNvSpPr txBox="1"/>
          <p:nvPr/>
        </p:nvSpPr>
        <p:spPr>
          <a:xfrm>
            <a:off x="479376" y="1747470"/>
            <a:ext cx="353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95EDDAB-83C2-2163-C06F-90D79D16482D}"/>
              </a:ext>
            </a:extLst>
          </p:cNvPr>
          <p:cNvSpPr/>
          <p:nvPr/>
        </p:nvSpPr>
        <p:spPr>
          <a:xfrm rot="19795869">
            <a:off x="1910778" y="2446718"/>
            <a:ext cx="2481708" cy="432048"/>
          </a:xfrm>
          <a:prstGeom prst="rightArrow">
            <a:avLst/>
          </a:prstGeom>
          <a:solidFill>
            <a:srgbClr val="7E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5DBE52E-BD14-23E3-F5E8-0ACD29E85AE1}"/>
              </a:ext>
            </a:extLst>
          </p:cNvPr>
          <p:cNvSpPr/>
          <p:nvPr/>
        </p:nvSpPr>
        <p:spPr>
          <a:xfrm rot="5400000">
            <a:off x="5435793" y="2691581"/>
            <a:ext cx="710794" cy="432048"/>
          </a:xfrm>
          <a:prstGeom prst="rightArrow">
            <a:avLst/>
          </a:prstGeom>
          <a:solidFill>
            <a:srgbClr val="7E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995EE0D-DCCB-E310-D5CA-5AC9142E716B}"/>
              </a:ext>
            </a:extLst>
          </p:cNvPr>
          <p:cNvSpPr/>
          <p:nvPr/>
        </p:nvSpPr>
        <p:spPr>
          <a:xfrm>
            <a:off x="7485365" y="3366218"/>
            <a:ext cx="1576771" cy="432048"/>
          </a:xfrm>
          <a:prstGeom prst="rightArrow">
            <a:avLst/>
          </a:prstGeom>
          <a:solidFill>
            <a:srgbClr val="7E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39E5808-D65F-DEB4-C5A9-5FD95D892D8E}"/>
              </a:ext>
            </a:extLst>
          </p:cNvPr>
          <p:cNvSpPr/>
          <p:nvPr/>
        </p:nvSpPr>
        <p:spPr>
          <a:xfrm rot="10800000">
            <a:off x="7433566" y="3906187"/>
            <a:ext cx="1614246" cy="432048"/>
          </a:xfrm>
          <a:prstGeom prst="rightArrow">
            <a:avLst/>
          </a:prstGeom>
          <a:noFill/>
          <a:ln>
            <a:solidFill>
              <a:srgbClr val="7E5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7CE6ECB-BAA8-8FF5-9B92-11EDCB348A14}"/>
              </a:ext>
            </a:extLst>
          </p:cNvPr>
          <p:cNvSpPr/>
          <p:nvPr/>
        </p:nvSpPr>
        <p:spPr>
          <a:xfrm rot="20397735">
            <a:off x="7261377" y="5195423"/>
            <a:ext cx="1168030" cy="432048"/>
          </a:xfrm>
          <a:prstGeom prst="rightArrow">
            <a:avLst/>
          </a:prstGeom>
          <a:solidFill>
            <a:srgbClr val="BB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4216-42A5-C3E2-747A-BCC01BF67F56}"/>
              </a:ext>
            </a:extLst>
          </p:cNvPr>
          <p:cNvSpPr txBox="1"/>
          <p:nvPr/>
        </p:nvSpPr>
        <p:spPr>
          <a:xfrm>
            <a:off x="7177160" y="2915170"/>
            <a:ext cx="185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옵션값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모델에 전송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8B0E83-5890-C8E5-B4AE-CACF9DE33F99}"/>
              </a:ext>
            </a:extLst>
          </p:cNvPr>
          <p:cNvSpPr txBox="1"/>
          <p:nvPr/>
        </p:nvSpPr>
        <p:spPr>
          <a:xfrm>
            <a:off x="2303730" y="2064771"/>
            <a:ext cx="74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3F9002-4D47-2583-B71F-E7DCCBC5B8C0}"/>
              </a:ext>
            </a:extLst>
          </p:cNvPr>
          <p:cNvSpPr/>
          <p:nvPr/>
        </p:nvSpPr>
        <p:spPr>
          <a:xfrm rot="1574746">
            <a:off x="1717667" y="5195422"/>
            <a:ext cx="2481708" cy="432048"/>
          </a:xfrm>
          <a:prstGeom prst="rightArrow">
            <a:avLst/>
          </a:prstGeom>
          <a:solidFill>
            <a:srgbClr val="BB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BDD788F-2E36-FF48-A7F7-2E57F5316F64}"/>
              </a:ext>
            </a:extLst>
          </p:cNvPr>
          <p:cNvSpPr/>
          <p:nvPr/>
        </p:nvSpPr>
        <p:spPr>
          <a:xfrm rot="5400000">
            <a:off x="5435793" y="4781449"/>
            <a:ext cx="710794" cy="432048"/>
          </a:xfrm>
          <a:prstGeom prst="rightArrow">
            <a:avLst/>
          </a:prstGeom>
          <a:noFill/>
          <a:ln>
            <a:solidFill>
              <a:srgbClr val="7E5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5DF100-8553-2AEF-9E20-7018AE031F8B}"/>
              </a:ext>
            </a:extLst>
          </p:cNvPr>
          <p:cNvSpPr txBox="1"/>
          <p:nvPr/>
        </p:nvSpPr>
        <p:spPr>
          <a:xfrm>
            <a:off x="7627218" y="4280136"/>
            <a:ext cx="1858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변환된 이미지 반환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B1024C42-EEC9-392F-8422-F47A6DBD9FAF}"/>
              </a:ext>
            </a:extLst>
          </p:cNvPr>
          <p:cNvSpPr/>
          <p:nvPr/>
        </p:nvSpPr>
        <p:spPr>
          <a:xfrm rot="5400000">
            <a:off x="9390705" y="5507574"/>
            <a:ext cx="418828" cy="432048"/>
          </a:xfrm>
          <a:prstGeom prst="rightArrow">
            <a:avLst/>
          </a:prstGeom>
          <a:solidFill>
            <a:srgbClr val="BB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EF326E-AEB5-ED09-DBD2-2E68611AF5A5}"/>
              </a:ext>
            </a:extLst>
          </p:cNvPr>
          <p:cNvSpPr txBox="1"/>
          <p:nvPr/>
        </p:nvSpPr>
        <p:spPr>
          <a:xfrm>
            <a:off x="9813791" y="5569709"/>
            <a:ext cx="162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문의내용 자동 정렬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C43665-45EE-24B3-A6C3-95545F903C4A}"/>
              </a:ext>
            </a:extLst>
          </p:cNvPr>
          <p:cNvSpPr txBox="1"/>
          <p:nvPr/>
        </p:nvSpPr>
        <p:spPr>
          <a:xfrm>
            <a:off x="1279940" y="5470395"/>
            <a:ext cx="185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Contact Us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</a:t>
            </a: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 제출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7B53C2-A199-BC80-C81E-648B87B795B9}"/>
              </a:ext>
            </a:extLst>
          </p:cNvPr>
          <p:cNvSpPr txBox="1"/>
          <p:nvPr/>
        </p:nvSpPr>
        <p:spPr>
          <a:xfrm>
            <a:off x="7117671" y="5685838"/>
            <a:ext cx="1858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메일로 전송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323250-913C-32C1-5857-6D617171DC7A}"/>
              </a:ext>
            </a:extLst>
          </p:cNvPr>
          <p:cNvSpPr txBox="1"/>
          <p:nvPr/>
        </p:nvSpPr>
        <p:spPr>
          <a:xfrm>
            <a:off x="3883361" y="4800955"/>
            <a:ext cx="161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변환된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시현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85A1B5-C01D-1230-A41C-5E404E5DAB08}"/>
              </a:ext>
            </a:extLst>
          </p:cNvPr>
          <p:cNvSpPr txBox="1"/>
          <p:nvPr/>
        </p:nvSpPr>
        <p:spPr>
          <a:xfrm>
            <a:off x="3798509" y="2542966"/>
            <a:ext cx="185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Predictimage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호출 및 실행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4097D03-22E9-7A30-4D5B-8A1907A0B866}"/>
              </a:ext>
            </a:extLst>
          </p:cNvPr>
          <p:cNvGrpSpPr/>
          <p:nvPr/>
        </p:nvGrpSpPr>
        <p:grpSpPr>
          <a:xfrm>
            <a:off x="7559397" y="67180"/>
            <a:ext cx="1416923" cy="894195"/>
            <a:chOff x="4972059" y="2332569"/>
            <a:chExt cx="1009127" cy="1493776"/>
          </a:xfrm>
        </p:grpSpPr>
        <p:sp>
          <p:nvSpPr>
            <p:cNvPr id="39" name="Text Box 5">
              <a:extLst>
                <a:ext uri="{FF2B5EF4-FFF2-40B4-BE49-F238E27FC236}">
                  <a16:creationId xmlns:a16="http://schemas.microsoft.com/office/drawing/2014/main" id="{60FDBBB4-AB7E-08CF-FAE6-27D34E3F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9C0934D5-5EDA-DB03-12D6-4B06037D4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Web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1C2E6630-D693-BAA9-94EE-41DFF7207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Req/Res Flow</a:t>
              </a:r>
            </a:p>
          </p:txBody>
        </p:sp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id="{AEB50922-3044-9C4A-91F7-66965D6D8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시현 영상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99AA1231-B30F-6234-2851-AE42F247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E3B79A-0E57-D452-4C08-96110A52980F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7C0D08-DF05-01D7-4007-1DB087DBE974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Req/Res Diagram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4057B2-0DF4-CEBF-DD64-8981C532295E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341B9B0-E9E8-94AD-8EA8-E54463C0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CFDCE7B-45EB-8C56-EBB4-BFD3C5EF5F82}"/>
              </a:ext>
            </a:extLst>
          </p:cNvPr>
          <p:cNvSpPr/>
          <p:nvPr/>
        </p:nvSpPr>
        <p:spPr>
          <a:xfrm flipH="1">
            <a:off x="4727848" y="1268760"/>
            <a:ext cx="2291261" cy="1077346"/>
          </a:xfrm>
          <a:prstGeom prst="roundRect">
            <a:avLst/>
          </a:prstGeom>
          <a:solidFill>
            <a:srgbClr val="BD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Directory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urls.py</a:t>
            </a: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06C701-0613-4BBA-622A-7A573EF273D2}"/>
              </a:ext>
            </a:extLst>
          </p:cNvPr>
          <p:cNvSpPr/>
          <p:nvPr/>
        </p:nvSpPr>
        <p:spPr>
          <a:xfrm flipH="1">
            <a:off x="4727833" y="3372321"/>
            <a:ext cx="2281748" cy="1052120"/>
          </a:xfrm>
          <a:prstGeom prst="roundRect">
            <a:avLst/>
          </a:prstGeom>
          <a:solidFill>
            <a:srgbClr val="B69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 Directory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views.py</a:t>
            </a: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F027ED1-8FA6-DC64-747C-CDCEBBD6DB26}"/>
              </a:ext>
            </a:extLst>
          </p:cNvPr>
          <p:cNvSpPr/>
          <p:nvPr/>
        </p:nvSpPr>
        <p:spPr>
          <a:xfrm flipH="1">
            <a:off x="4733763" y="5511749"/>
            <a:ext cx="2281747" cy="1021671"/>
          </a:xfrm>
          <a:prstGeom prst="roundRect">
            <a:avLst/>
          </a:prstGeom>
          <a:solidFill>
            <a:srgbClr val="886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Template Directory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Index.html</a:t>
            </a: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9FA2FB4-DF5D-58C9-716D-C5411A783E39}"/>
              </a:ext>
            </a:extLst>
          </p:cNvPr>
          <p:cNvSpPr/>
          <p:nvPr/>
        </p:nvSpPr>
        <p:spPr>
          <a:xfrm flipH="1">
            <a:off x="9537920" y="3301147"/>
            <a:ext cx="2318720" cy="1037087"/>
          </a:xfrm>
          <a:prstGeom prst="roundRect">
            <a:avLst/>
          </a:prstGeom>
          <a:solidFill>
            <a:srgbClr val="61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Deeplearning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5B6674B-F3CC-ED11-602C-A2DA3658E49B}"/>
              </a:ext>
            </a:extLst>
          </p:cNvPr>
          <p:cNvSpPr/>
          <p:nvPr/>
        </p:nvSpPr>
        <p:spPr>
          <a:xfrm>
            <a:off x="8619521" y="4859585"/>
            <a:ext cx="2304256" cy="539584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Admin’s mail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14A7C3D-2BD1-0DCE-1301-74CF90751384}"/>
              </a:ext>
            </a:extLst>
          </p:cNvPr>
          <p:cNvSpPr/>
          <p:nvPr/>
        </p:nvSpPr>
        <p:spPr>
          <a:xfrm>
            <a:off x="8619521" y="6028369"/>
            <a:ext cx="2304256" cy="602276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Script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Spread sheet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1F5C2C-5C8F-7D40-9307-0B4EE453951D}"/>
              </a:ext>
            </a:extLst>
          </p:cNvPr>
          <p:cNvSpPr/>
          <p:nvPr/>
        </p:nvSpPr>
        <p:spPr>
          <a:xfrm>
            <a:off x="486130" y="3380127"/>
            <a:ext cx="1239708" cy="10699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endParaRPr lang="ko-KR" altLang="en-US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4788E85-41EE-449F-87CA-6D4AEA139C07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F0BF80C-FFC3-5CD1-B51D-EC2640F32BE1}"/>
              </a:ext>
            </a:extLst>
          </p:cNvPr>
          <p:cNvSpPr/>
          <p:nvPr/>
        </p:nvSpPr>
        <p:spPr>
          <a:xfrm rot="12383170">
            <a:off x="1922676" y="4738820"/>
            <a:ext cx="2431826" cy="432048"/>
          </a:xfrm>
          <a:prstGeom prst="rightArrow">
            <a:avLst/>
          </a:prstGeom>
          <a:noFill/>
          <a:ln>
            <a:solidFill>
              <a:srgbClr val="7E5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E86956-D16F-570F-6AD0-2EB824FEB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44427" y="79714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F5992D2-A4C6-DB17-C25E-CC0719F68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761" y="1349300"/>
            <a:ext cx="13866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DED6F345-4D21-34BC-B236-43EF49BD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913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A2A2EDD3-A502-5933-23D5-ED1506EC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8669" y="1340768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F9AFD79A-20B0-2A63-06EC-5186FB72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444" y="4644251"/>
            <a:ext cx="2521283" cy="26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3AE60646-7EB6-E371-93C0-45E28AC4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494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2F9878-8F1E-B639-8913-2011ED740FC2}"/>
              </a:ext>
            </a:extLst>
          </p:cNvPr>
          <p:cNvGrpSpPr/>
          <p:nvPr/>
        </p:nvGrpSpPr>
        <p:grpSpPr>
          <a:xfrm>
            <a:off x="334915" y="2275699"/>
            <a:ext cx="2349382" cy="2529787"/>
            <a:chOff x="258545" y="2155798"/>
            <a:chExt cx="2376264" cy="2529787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착수 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993B1A-4DFB-EC49-6C67-A949AE3F2FCC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 스택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Architecture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E53CD8-F70A-25D9-140D-C9E5015BCCC9}"/>
              </a:ext>
            </a:extLst>
          </p:cNvPr>
          <p:cNvGrpSpPr/>
          <p:nvPr/>
        </p:nvGrpSpPr>
        <p:grpSpPr>
          <a:xfrm>
            <a:off x="2758508" y="2275699"/>
            <a:ext cx="2115111" cy="2529787"/>
            <a:chOff x="258545" y="2155798"/>
            <a:chExt cx="2376264" cy="2529787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42086383-54D5-775E-A1FB-D35C8C75B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AC7157-E34A-1D8F-DD1E-C5B6DE8FBC3D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Usecase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Diagram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Event Flow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70DA4-679F-8121-CB18-7DED6AD66892}"/>
              </a:ext>
            </a:extLst>
          </p:cNvPr>
          <p:cNvGrpSpPr/>
          <p:nvPr/>
        </p:nvGrpSpPr>
        <p:grpSpPr>
          <a:xfrm>
            <a:off x="5027913" y="2275699"/>
            <a:ext cx="2115111" cy="2529787"/>
            <a:chOff x="258545" y="2155798"/>
            <a:chExt cx="2376264" cy="2529787"/>
          </a:xfrm>
        </p:grpSpPr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D4C52C4C-DD94-EE22-F328-BADCC92B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A.I.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D74E74-CB0F-B232-2BE2-0AECE1A8F8C2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StyleCLIP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StyleGAN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CLIP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3B3115-AAE5-45A2-B6EB-9091DDB50B28}"/>
              </a:ext>
            </a:extLst>
          </p:cNvPr>
          <p:cNvGrpSpPr/>
          <p:nvPr/>
        </p:nvGrpSpPr>
        <p:grpSpPr>
          <a:xfrm>
            <a:off x="7297319" y="2275699"/>
            <a:ext cx="2115111" cy="2529787"/>
            <a:chOff x="7297319" y="2275699"/>
            <a:chExt cx="2115111" cy="2529787"/>
          </a:xfrm>
        </p:grpSpPr>
        <p:sp>
          <p:nvSpPr>
            <p:cNvPr id="51" name="Text Box 5">
              <a:extLst>
                <a:ext uri="{FF2B5EF4-FFF2-40B4-BE49-F238E27FC236}">
                  <a16:creationId xmlns:a16="http://schemas.microsoft.com/office/drawing/2014/main" id="{3EB087C3-40C9-99DA-8F18-167392450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5290" y="2275699"/>
              <a:ext cx="1511858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8C9E27-3E0A-A3CB-7FB5-C1D274E9D94F}"/>
                </a:ext>
              </a:extLst>
            </p:cNvPr>
            <p:cNvSpPr txBox="1"/>
            <p:nvPr/>
          </p:nvSpPr>
          <p:spPr>
            <a:xfrm>
              <a:off x="7297319" y="3506604"/>
              <a:ext cx="2115111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서비스 소개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Req/Res Flow</a:t>
              </a: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F06846-AD27-4C9C-BB5C-A588A1230B26}"/>
              </a:ext>
            </a:extLst>
          </p:cNvPr>
          <p:cNvGrpSpPr/>
          <p:nvPr/>
        </p:nvGrpSpPr>
        <p:grpSpPr>
          <a:xfrm>
            <a:off x="9669521" y="2275699"/>
            <a:ext cx="2115111" cy="2114288"/>
            <a:chOff x="9669521" y="2275699"/>
            <a:chExt cx="2115111" cy="2114288"/>
          </a:xfrm>
        </p:grpSpPr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C89179A5-50BA-5E79-33E9-9711E6DEA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7492" y="2275699"/>
              <a:ext cx="1511858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미래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F7B3D-F440-E719-40B9-78B60FF80D19}"/>
                </a:ext>
              </a:extLst>
            </p:cNvPr>
            <p:cNvSpPr txBox="1"/>
            <p:nvPr/>
          </p:nvSpPr>
          <p:spPr>
            <a:xfrm>
              <a:off x="9669521" y="3506604"/>
              <a:ext cx="2115111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방향성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0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37982 0.000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6D6AEF2-FEB2-01EA-9935-080E0251D44A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미래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C29F17-63EB-864D-321F-DAF213BB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42F38-26A7-2940-E0B6-DDE5D967DDC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9E14C-4EF6-3B3C-9E71-DD5192E19474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 방향성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8E929-A9CA-0531-07B7-E945825FEE00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2109E9-ED38-724A-4E14-4EC59A03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B21F8A2-9ACA-AA3B-E11C-EB68FFB10FB4}"/>
              </a:ext>
            </a:extLst>
          </p:cNvPr>
          <p:cNvSpPr/>
          <p:nvPr/>
        </p:nvSpPr>
        <p:spPr>
          <a:xfrm>
            <a:off x="4835999" y="2169600"/>
            <a:ext cx="2520000" cy="2520000"/>
          </a:xfrm>
          <a:prstGeom prst="roundRect">
            <a:avLst/>
          </a:prstGeom>
          <a:solidFill>
            <a:srgbClr val="917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추가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012F352-3405-4B46-CC5D-72D6AA2D974E}"/>
              </a:ext>
            </a:extLst>
          </p:cNvPr>
          <p:cNvSpPr/>
          <p:nvPr/>
        </p:nvSpPr>
        <p:spPr>
          <a:xfrm>
            <a:off x="1444351" y="2170896"/>
            <a:ext cx="2520000" cy="2520000"/>
          </a:xfrm>
          <a:prstGeom prst="roundRect">
            <a:avLst/>
          </a:prstGeom>
          <a:solidFill>
            <a:srgbClr val="BD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StyleCLIP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헤어스타일 특화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822762C-05F9-B4F0-9A16-D33AD359053C}"/>
              </a:ext>
            </a:extLst>
          </p:cNvPr>
          <p:cNvSpPr/>
          <p:nvPr/>
        </p:nvSpPr>
        <p:spPr>
          <a:xfrm>
            <a:off x="8227648" y="2167103"/>
            <a:ext cx="2520000" cy="2520000"/>
          </a:xfrm>
          <a:prstGeom prst="roundRect">
            <a:avLst/>
          </a:prstGeom>
          <a:solidFill>
            <a:srgbClr val="463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3583A-1D47-DBD8-5BFA-AE3F08DF4F80}"/>
              </a:ext>
            </a:extLst>
          </p:cNvPr>
          <p:cNvSpPr txBox="1"/>
          <p:nvPr/>
        </p:nvSpPr>
        <p:spPr>
          <a:xfrm>
            <a:off x="7939476" y="324243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 기능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9E883E5-9998-CA0E-3AE7-1548A1D772C9}"/>
              </a:ext>
            </a:extLst>
          </p:cNvPr>
          <p:cNvSpPr/>
          <p:nvPr/>
        </p:nvSpPr>
        <p:spPr>
          <a:xfrm>
            <a:off x="1354351" y="2092492"/>
            <a:ext cx="2700000" cy="2700000"/>
          </a:xfrm>
          <a:prstGeom prst="roundRect">
            <a:avLst/>
          </a:prstGeom>
          <a:noFill/>
          <a:ln>
            <a:solidFill>
              <a:srgbClr val="FCDE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8010824-5D01-234D-DAAD-4E8C812BB2B5}"/>
              </a:ext>
            </a:extLst>
          </p:cNvPr>
          <p:cNvSpPr/>
          <p:nvPr/>
        </p:nvSpPr>
        <p:spPr>
          <a:xfrm>
            <a:off x="4745999" y="2092492"/>
            <a:ext cx="2700000" cy="2700000"/>
          </a:xfrm>
          <a:prstGeom prst="roundRect">
            <a:avLst/>
          </a:prstGeom>
          <a:noFill/>
          <a:ln>
            <a:solidFill>
              <a:srgbClr val="FCDE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3FB2988-8C99-6162-676E-A2D665FC7DBD}"/>
              </a:ext>
            </a:extLst>
          </p:cNvPr>
          <p:cNvSpPr/>
          <p:nvPr/>
        </p:nvSpPr>
        <p:spPr>
          <a:xfrm>
            <a:off x="8137649" y="2074524"/>
            <a:ext cx="2700000" cy="2700000"/>
          </a:xfrm>
          <a:prstGeom prst="roundRect">
            <a:avLst/>
          </a:prstGeom>
          <a:noFill/>
          <a:ln>
            <a:solidFill>
              <a:srgbClr val="FCDE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88721" y="5373216"/>
            <a:ext cx="6614559" cy="693668"/>
            <a:chOff x="2577785" y="5714992"/>
            <a:chExt cx="6614559" cy="6936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90178E-57E6-8A0B-43A7-810D07999A19}"/>
                </a:ext>
              </a:extLst>
            </p:cNvPr>
            <p:cNvSpPr/>
            <p:nvPr/>
          </p:nvSpPr>
          <p:spPr>
            <a:xfrm>
              <a:off x="3490048" y="6053713"/>
              <a:ext cx="4982216" cy="271310"/>
            </a:xfrm>
            <a:prstGeom prst="rect">
              <a:avLst/>
            </a:prstGeom>
            <a:solidFill>
              <a:srgbClr val="FCDEC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DB496C6-5C71-996A-AF94-5C861B92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785" y="5733256"/>
              <a:ext cx="853919" cy="6754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F595C-601D-77AB-A99A-9B02EC8463FB}"/>
                </a:ext>
              </a:extLst>
            </p:cNvPr>
            <p:cNvSpPr txBox="1"/>
            <p:nvPr/>
          </p:nvSpPr>
          <p:spPr>
            <a:xfrm>
              <a:off x="3431704" y="5714992"/>
              <a:ext cx="5760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서비스를 위한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Develop!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😊</a:t>
              </a:r>
              <a:endParaRPr lang="ko-KR" altLang="en-US" sz="3200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3A1D2A-6B7C-49A8-A012-1DD7167BB5FB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사람, 실내이(가) 표시된 사진&#10;&#10;자동 생성된 설명">
            <a:extLst>
              <a:ext uri="{FF2B5EF4-FFF2-40B4-BE49-F238E27FC236}">
                <a16:creationId xmlns:a16="http://schemas.microsoft.com/office/drawing/2014/main" id="{B430C397-4200-4030-97DA-5364B0A2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89" y="4068618"/>
            <a:ext cx="1875132" cy="2406632"/>
          </a:xfrm>
          <a:prstGeom prst="rect">
            <a:avLst/>
          </a:prstGeom>
        </p:spPr>
      </p:pic>
      <p:pic>
        <p:nvPicPr>
          <p:cNvPr id="64" name="그림 63" descr="사람, 실내, 의류이(가) 표시된 사진&#10;&#10;자동 생성된 설명">
            <a:extLst>
              <a:ext uri="{FF2B5EF4-FFF2-40B4-BE49-F238E27FC236}">
                <a16:creationId xmlns:a16="http://schemas.microsoft.com/office/drawing/2014/main" id="{88AD551B-E0C7-4669-9987-82B6D02F1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1" y="4050590"/>
            <a:ext cx="1872104" cy="24027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사람, 의류이(가) 표시된 사진&#10;&#10;자동 생성된 설명">
            <a:extLst>
              <a:ext uri="{FF2B5EF4-FFF2-40B4-BE49-F238E27FC236}">
                <a16:creationId xmlns:a16="http://schemas.microsoft.com/office/drawing/2014/main" id="{4CE43921-05CD-48C1-B417-F8EE48C1F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46" y="4057750"/>
            <a:ext cx="1872104" cy="2402746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410460-45F8-43B8-A1DA-354358D33832}"/>
              </a:ext>
            </a:extLst>
          </p:cNvPr>
          <p:cNvGrpSpPr/>
          <p:nvPr/>
        </p:nvGrpSpPr>
        <p:grpSpPr>
          <a:xfrm>
            <a:off x="2009180" y="1263380"/>
            <a:ext cx="8168053" cy="2423429"/>
            <a:chOff x="1915407" y="4045302"/>
            <a:chExt cx="8168053" cy="2423429"/>
          </a:xfrm>
        </p:grpSpPr>
        <p:pic>
          <p:nvPicPr>
            <p:cNvPr id="56" name="그림 55" descr="사람, 넥타이, 실내, 젊은이(가) 표시된 사진&#10;&#10;자동 생성된 설명">
              <a:extLst>
                <a:ext uri="{FF2B5EF4-FFF2-40B4-BE49-F238E27FC236}">
                  <a16:creationId xmlns:a16="http://schemas.microsoft.com/office/drawing/2014/main" id="{B1BC3557-48B2-4F98-8D3D-880B7C9B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021" y="4077072"/>
              <a:ext cx="1594439" cy="2391659"/>
            </a:xfrm>
            <a:prstGeom prst="rect">
              <a:avLst/>
            </a:prstGeom>
          </p:spPr>
        </p:pic>
        <p:pic>
          <p:nvPicPr>
            <p:cNvPr id="57" name="그림 56" descr="사람, 넥타이, 실내, 의류이(가) 표시된 사진&#10;&#10;자동 생성된 설명">
              <a:extLst>
                <a:ext uri="{FF2B5EF4-FFF2-40B4-BE49-F238E27FC236}">
                  <a16:creationId xmlns:a16="http://schemas.microsoft.com/office/drawing/2014/main" id="{DA537F77-40AF-4793-902C-2FE3E84DA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3"/>
            <a:stretch/>
          </p:blipFill>
          <p:spPr>
            <a:xfrm>
              <a:off x="5232789" y="4061023"/>
              <a:ext cx="1720836" cy="2407708"/>
            </a:xfrm>
            <a:prstGeom prst="rect">
              <a:avLst/>
            </a:prstGeom>
          </p:spPr>
        </p:pic>
        <p:pic>
          <p:nvPicPr>
            <p:cNvPr id="58" name="그림 57" descr="사람, 실내, 젊은, 셔츠이(가) 표시된 사진&#10;&#10;자동 생성된 설명">
              <a:extLst>
                <a:ext uri="{FF2B5EF4-FFF2-40B4-BE49-F238E27FC236}">
                  <a16:creationId xmlns:a16="http://schemas.microsoft.com/office/drawing/2014/main" id="{5CFC2BD6-C7E8-4ADD-8F81-F36CE331F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08"/>
            <a:stretch/>
          </p:blipFill>
          <p:spPr>
            <a:xfrm>
              <a:off x="1915407" y="4045302"/>
              <a:ext cx="1875132" cy="2396201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E6D6AEF2-FEB2-01EA-9935-080E0251D44A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미래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C29F17-63EB-864D-321F-DAF213BB0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42F38-26A7-2940-E0B6-DDE5D967DDC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9E14C-4EF6-3B3C-9E71-DD5192E19474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추가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8E929-A9CA-0531-07B7-E945825FEE00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2109E9-ED38-724A-4E14-4EC59A038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3A1D2A-6B7C-49A8-A012-1DD7167BB5FB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455696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6D6AEF2-FEB2-01EA-9935-080E0251D44A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미래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C29F17-63EB-864D-321F-DAF213BB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42F38-26A7-2940-E0B6-DDE5D967DDC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9E14C-4EF6-3B3C-9E71-DD5192E19474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기능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8E929-A9CA-0531-07B7-E945825FEE00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2109E9-ED38-724A-4E14-4EC59A03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3A1D2A-6B7C-49A8-A012-1DD7167BB5FB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58D127-2027-4C5A-B642-6563F48AF7C4}"/>
              </a:ext>
            </a:extLst>
          </p:cNvPr>
          <p:cNvGrpSpPr/>
          <p:nvPr/>
        </p:nvGrpSpPr>
        <p:grpSpPr>
          <a:xfrm>
            <a:off x="2189720" y="1903692"/>
            <a:ext cx="7812559" cy="4346760"/>
            <a:chOff x="2146230" y="1879255"/>
            <a:chExt cx="7812559" cy="4346760"/>
          </a:xfrm>
        </p:grpSpPr>
        <p:pic>
          <p:nvPicPr>
            <p:cNvPr id="28" name="Picture 4" descr="사회, 미디어, 라인 아이콘 에 Social Media Applications">
              <a:extLst>
                <a:ext uri="{FF2B5EF4-FFF2-40B4-BE49-F238E27FC236}">
                  <a16:creationId xmlns:a16="http://schemas.microsoft.com/office/drawing/2014/main" id="{4B7F9069-151F-48E9-A224-D85A842E4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576" y="1897256"/>
              <a:ext cx="1908213" cy="190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C0A30DE-F588-4620-A79F-2CE6DB26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230" y="1883610"/>
              <a:ext cx="1944217" cy="194421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72FABC-2E17-4B7D-BE59-191D2CEC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832" y="1879255"/>
              <a:ext cx="1944217" cy="194421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0B91DB-66D0-4A95-9D02-412E2F9C0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2" t="15255" r="15577" b="14110"/>
            <a:stretch/>
          </p:blipFill>
          <p:spPr>
            <a:xfrm>
              <a:off x="8085233" y="4312837"/>
              <a:ext cx="1873556" cy="1913178"/>
            </a:xfrm>
            <a:prstGeom prst="rect">
              <a:avLst/>
            </a:prstGeom>
          </p:spPr>
        </p:pic>
        <p:pic>
          <p:nvPicPr>
            <p:cNvPr id="29" name="그림 28" descr="텍스트, 모니터, 화면이(가) 표시된 사진&#10;&#10;자동 생성된 설명">
              <a:extLst>
                <a:ext uri="{FF2B5EF4-FFF2-40B4-BE49-F238E27FC236}">
                  <a16:creationId xmlns:a16="http://schemas.microsoft.com/office/drawing/2014/main" id="{79FDFF12-1A4A-44AC-B041-1C5637982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5" t="19221" r="18170" b="18937"/>
            <a:stretch/>
          </p:blipFill>
          <p:spPr>
            <a:xfrm>
              <a:off x="2198072" y="4307947"/>
              <a:ext cx="1944216" cy="1913178"/>
            </a:xfrm>
            <a:prstGeom prst="rect">
              <a:avLst/>
            </a:prstGeom>
          </p:spPr>
        </p:pic>
        <p:pic>
          <p:nvPicPr>
            <p:cNvPr id="1026" name="Picture 2" descr="페메 차단 확인 방법 안내 페이스북 앱, PC에서 확인 - greenew">
              <a:extLst>
                <a:ext uri="{FF2B5EF4-FFF2-40B4-BE49-F238E27FC236}">
                  <a16:creationId xmlns:a16="http://schemas.microsoft.com/office/drawing/2014/main" id="{A44BACF3-8ABD-4897-AE06-2F748AADF6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7" t="15299" r="19168" b="14532"/>
            <a:stretch/>
          </p:blipFill>
          <p:spPr bwMode="auto">
            <a:xfrm>
              <a:off x="5146069" y="4319350"/>
              <a:ext cx="1899862" cy="187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5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6D6AEF2-FEB2-01EA-9935-080E0251D44A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미래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C29F17-63EB-864D-321F-DAF213BB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42F38-26A7-2940-E0B6-DDE5D967DDC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9E14C-4EF6-3B3C-9E71-DD5192E19474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8E929-A9CA-0531-07B7-E945825FEE00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2109E9-ED38-724A-4E14-4EC59A03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3A1D2A-6B7C-49A8-A012-1DD7167BB5FB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F5929-61C1-47C8-F7E9-89547D6009F2}"/>
              </a:ext>
            </a:extLst>
          </p:cNvPr>
          <p:cNvSpPr txBox="1"/>
          <p:nvPr/>
        </p:nvSpPr>
        <p:spPr>
          <a:xfrm>
            <a:off x="1111011" y="1441146"/>
            <a:ext cx="9881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" panose="020B0600000101010101" pitchFamily="50" charset="-127"/>
              </a:rPr>
              <a:t>Hair-fit Google play (https://play.google.com/store/search?q=%ED%97%A4%EC%96%B4%ED%95%8F&amp;c=apps)</a:t>
            </a:r>
          </a:p>
          <a:p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en-US" altLang="ko-KR" dirty="0">
                <a:ea typeface="나눔스퀘어" panose="020B0600000101010101" pitchFamily="50" charset="-127"/>
              </a:rPr>
              <a:t>Django (https://www.djangoproject.com/)</a:t>
            </a:r>
          </a:p>
          <a:p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en-US" altLang="ko-KR" dirty="0">
                <a:ea typeface="나눔스퀘어" panose="020B0600000101010101" pitchFamily="50" charset="-127"/>
              </a:rPr>
              <a:t>Front-End(HTML/CSS/Java script) (https://www.w3schools.com/)</a:t>
            </a:r>
          </a:p>
          <a:p>
            <a:r>
              <a:rPr lang="en-US" altLang="ko-KR" dirty="0">
                <a:ea typeface="나눔스퀘어" panose="020B0600000101010101" pitchFamily="50" charset="-127"/>
              </a:rPr>
              <a:t>Bootstrap (https://getbootstrap.com/)</a:t>
            </a:r>
          </a:p>
          <a:p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en-US" altLang="ko-KR" dirty="0">
                <a:ea typeface="나눔스퀘어" panose="020B0600000101010101" pitchFamily="50" charset="-127"/>
              </a:rPr>
              <a:t>E4E (https://arxiv.org/abs/2102.02766)</a:t>
            </a:r>
          </a:p>
          <a:p>
            <a:r>
              <a:rPr lang="en-US" altLang="ko-KR" dirty="0">
                <a:ea typeface="나눔스퀘어" panose="020B0600000101010101" pitchFamily="50" charset="-127"/>
              </a:rPr>
              <a:t>CLIP (https://openai.com/blog/clip/)</a:t>
            </a:r>
          </a:p>
          <a:p>
            <a:r>
              <a:rPr lang="en-US" altLang="ko-KR" dirty="0" err="1">
                <a:ea typeface="나눔스퀘어" panose="020B0600000101010101" pitchFamily="50" charset="-127"/>
              </a:rPr>
              <a:t>StyleGAN</a:t>
            </a:r>
            <a:r>
              <a:rPr lang="en-US" altLang="ko-KR" dirty="0">
                <a:ea typeface="나눔스퀘어" panose="020B0600000101010101" pitchFamily="50" charset="-127"/>
              </a:rPr>
              <a:t> (https://arxiv.org/abs/1812.04948)</a:t>
            </a:r>
          </a:p>
          <a:p>
            <a:r>
              <a:rPr lang="en-US" altLang="ko-KR" dirty="0">
                <a:ea typeface="나눔스퀘어" panose="020B0600000101010101" pitchFamily="50" charset="-127"/>
              </a:rPr>
              <a:t>StyleGAN2 (https://arxiv.org/abs/1912.04958)</a:t>
            </a:r>
          </a:p>
          <a:p>
            <a:r>
              <a:rPr lang="en-US" altLang="ko-KR" dirty="0" err="1">
                <a:ea typeface="나눔스퀘어" panose="020B0600000101010101" pitchFamily="50" charset="-127"/>
              </a:rPr>
              <a:t>StyleCLIP</a:t>
            </a:r>
            <a:r>
              <a:rPr lang="en-US" altLang="ko-KR" dirty="0">
                <a:ea typeface="나눔스퀘어" panose="020B0600000101010101" pitchFamily="50" charset="-127"/>
              </a:rPr>
              <a:t> (https://arxiv.org/abs/2103.17249)</a:t>
            </a:r>
            <a:endParaRPr lang="ko-KR" altLang="en-US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07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AC4F34-72C3-3A06-838D-BB816A4E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327" y="1839"/>
            <a:ext cx="6116673" cy="315889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36199" y="2852936"/>
            <a:ext cx="3413286" cy="35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bg1"/>
              </a:solidFill>
              <a:latin typeface="+mj-lt"/>
              <a:ea typeface="나눔스퀘어 Bold" panose="020B0600000101010101" pitchFamily="50" charset="-127"/>
              <a:cs typeface="굴림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BDF5FB-7BAB-412A-2E02-7C7DB5A40C1A}"/>
              </a:ext>
            </a:extLst>
          </p:cNvPr>
          <p:cNvSpPr/>
          <p:nvPr/>
        </p:nvSpPr>
        <p:spPr>
          <a:xfrm>
            <a:off x="1" y="1839"/>
            <a:ext cx="6115573" cy="6856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BC2CF-C70B-ECCC-F6AD-09356BF740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"/>
          <a:stretch/>
        </p:blipFill>
        <p:spPr>
          <a:xfrm>
            <a:off x="6115574" y="-10546"/>
            <a:ext cx="6099743" cy="685800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92425" y="2967335"/>
            <a:ext cx="49307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5400" b="1" dirty="0">
                <a:solidFill>
                  <a:srgbClr val="9174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61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B4183-099A-CE0B-4FC1-3D901E644574}"/>
              </a:ext>
            </a:extLst>
          </p:cNvPr>
          <p:cNvSpPr>
            <a:spLocks/>
          </p:cNvSpPr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6D6AEF2-FEB2-01EA-9935-080E0251D44A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미래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C29F17-63EB-864D-321F-DAF213BB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42F38-26A7-2940-E0B6-DDE5D967DDC8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2109E9-ED38-724A-4E14-4EC59A03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43645" y="1769377"/>
            <a:ext cx="7804164" cy="2307696"/>
            <a:chOff x="2143645" y="1608962"/>
            <a:chExt cx="7804164" cy="23076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645" y="1756657"/>
              <a:ext cx="2160000" cy="216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0"/>
            <a:stretch/>
          </p:blipFill>
          <p:spPr>
            <a:xfrm>
              <a:off x="4965488" y="1608962"/>
              <a:ext cx="2160240" cy="230769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" t="-60" r="-218" b="33394"/>
            <a:stretch/>
          </p:blipFill>
          <p:spPr>
            <a:xfrm>
              <a:off x="7787809" y="1756657"/>
              <a:ext cx="2160000" cy="21600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095713" y="4365344"/>
            <a:ext cx="7852096" cy="2160241"/>
            <a:chOff x="2095713" y="4185294"/>
            <a:chExt cx="7852096" cy="21602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809" y="4185294"/>
              <a:ext cx="2160000" cy="216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24"/>
            <a:stretch/>
          </p:blipFill>
          <p:spPr>
            <a:xfrm>
              <a:off x="5048674" y="4185294"/>
              <a:ext cx="1993397" cy="216024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713" y="4185294"/>
              <a:ext cx="2160000" cy="2160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74328D-CC5B-D004-09A1-850B8DA40C48}"/>
              </a:ext>
            </a:extLst>
          </p:cNvPr>
          <p:cNvSpPr txBox="1"/>
          <p:nvPr/>
        </p:nvSpPr>
        <p:spPr>
          <a:xfrm>
            <a:off x="747303" y="404664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3000" dirty="0">
                <a:solidFill>
                  <a:srgbClr val="4635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88A10F-5E75-DA98-264A-90562FE82F88}"/>
              </a:ext>
            </a:extLst>
          </p:cNvPr>
          <p:cNvSpPr/>
          <p:nvPr/>
        </p:nvSpPr>
        <p:spPr>
          <a:xfrm>
            <a:off x="551384" y="476672"/>
            <a:ext cx="123911" cy="440393"/>
          </a:xfrm>
          <a:prstGeom prst="rect">
            <a:avLst/>
          </a:prstGeom>
          <a:solidFill>
            <a:srgbClr val="917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21713" y="1331476"/>
            <a:ext cx="7600095" cy="369332"/>
            <a:chOff x="2221713" y="1353626"/>
            <a:chExt cx="7600095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221713" y="1353626"/>
              <a:ext cx="190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청소년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42000" y="1353626"/>
              <a:ext cx="190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청년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13809" y="1353626"/>
              <a:ext cx="190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중년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F2F76-E410-863A-468D-5CDE12B5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AC4F34-72C3-3A06-838D-BB816A4E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327" y="1839"/>
            <a:ext cx="6116673" cy="315889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36199" y="2852936"/>
            <a:ext cx="3413286" cy="35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bg1"/>
              </a:solidFill>
              <a:latin typeface="+mj-lt"/>
              <a:ea typeface="나눔스퀘어 Bold" panose="020B0600000101010101" pitchFamily="50" charset="-127"/>
              <a:cs typeface="굴림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BDF5FB-7BAB-412A-2E02-7C7DB5A40C1A}"/>
              </a:ext>
            </a:extLst>
          </p:cNvPr>
          <p:cNvSpPr/>
          <p:nvPr/>
        </p:nvSpPr>
        <p:spPr>
          <a:xfrm>
            <a:off x="1" y="1839"/>
            <a:ext cx="6115573" cy="6856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BC2CF-C70B-ECCC-F6AD-09356BF740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"/>
          <a:stretch/>
        </p:blipFill>
        <p:spPr>
          <a:xfrm>
            <a:off x="6115574" y="-10546"/>
            <a:ext cx="6099743" cy="685800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92424" y="1110130"/>
            <a:ext cx="49307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9174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Change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>
                <a:solidFill>
                  <a:srgbClr val="9174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your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 err="1">
                <a:solidFill>
                  <a:srgbClr val="9174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HairStyle</a:t>
            </a:r>
            <a:endParaRPr kumimoji="1" lang="en-US" altLang="ko-KR" sz="4800" b="1" dirty="0">
              <a:solidFill>
                <a:srgbClr val="91744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굴림" pitchFamily="50" charset="-127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94517467-060F-CC74-4E6C-65E975B2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24" y="5623220"/>
            <a:ext cx="59415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C3BAA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굴림" pitchFamily="50" charset="-127"/>
              </a:rPr>
              <a:t>KB IT’s your life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rgbClr val="C3BAA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굴림" pitchFamily="50" charset="-127"/>
              </a:rPr>
              <a:t>3</a:t>
            </a:r>
            <a:r>
              <a:rPr kumimoji="1" lang="ko-KR" altLang="en-US" sz="1400" dirty="0">
                <a:solidFill>
                  <a:srgbClr val="C3BAA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굴림" pitchFamily="50" charset="-127"/>
              </a:rPr>
              <a:t>조 김상현 윤성우 이서현 정재욱</a:t>
            </a:r>
            <a:endParaRPr kumimoji="1" lang="en-US" altLang="ko-KR" sz="1400" dirty="0">
              <a:solidFill>
                <a:srgbClr val="C3BAA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8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E86956-D16F-570F-6AD0-2EB824FEB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544427" y="79714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F5992D2-A4C6-DB17-C25E-CC0719F68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761" y="1349300"/>
            <a:ext cx="13866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DED6F345-4D21-34BC-B236-43EF49BD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913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A2A2EDD3-A502-5933-23D5-ED1506EC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8669" y="1340768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F9AFD79A-20B0-2A63-06EC-5186FB722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444" y="4644251"/>
            <a:ext cx="2521283" cy="26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3AE60646-7EB6-E371-93C0-45E28AC4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494" y="1349292"/>
            <a:ext cx="1743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2F9878-8F1E-B639-8913-2011ED740FC2}"/>
              </a:ext>
            </a:extLst>
          </p:cNvPr>
          <p:cNvGrpSpPr/>
          <p:nvPr/>
        </p:nvGrpSpPr>
        <p:grpSpPr>
          <a:xfrm>
            <a:off x="334915" y="2275699"/>
            <a:ext cx="2349382" cy="2529787"/>
            <a:chOff x="258545" y="2155798"/>
            <a:chExt cx="2376264" cy="2529787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착수 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993B1A-4DFB-EC49-6C67-A949AE3F2FCC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 스택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Architecture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E53CD8-F70A-25D9-140D-C9E5015BCCC9}"/>
              </a:ext>
            </a:extLst>
          </p:cNvPr>
          <p:cNvGrpSpPr/>
          <p:nvPr/>
        </p:nvGrpSpPr>
        <p:grpSpPr>
          <a:xfrm>
            <a:off x="2758508" y="2275699"/>
            <a:ext cx="2115111" cy="2529787"/>
            <a:chOff x="258545" y="2155798"/>
            <a:chExt cx="2376264" cy="2529787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42086383-54D5-775E-A1FB-D35C8C75B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AC7157-E34A-1D8F-DD1E-C5B6DE8FBC3D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Usecase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Diagram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Event Flow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070DA4-679F-8121-CB18-7DED6AD66892}"/>
              </a:ext>
            </a:extLst>
          </p:cNvPr>
          <p:cNvGrpSpPr/>
          <p:nvPr/>
        </p:nvGrpSpPr>
        <p:grpSpPr>
          <a:xfrm>
            <a:off x="5027913" y="2275699"/>
            <a:ext cx="2115111" cy="2529787"/>
            <a:chOff x="258545" y="2155798"/>
            <a:chExt cx="2376264" cy="2529787"/>
          </a:xfrm>
        </p:grpSpPr>
        <p:sp>
          <p:nvSpPr>
            <p:cNvPr id="48" name="Text Box 5">
              <a:extLst>
                <a:ext uri="{FF2B5EF4-FFF2-40B4-BE49-F238E27FC236}">
                  <a16:creationId xmlns:a16="http://schemas.microsoft.com/office/drawing/2014/main" id="{D4C52C4C-DD94-EE22-F328-BADCC92B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A.I.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D74E74-CB0F-B232-2BE2-0AECE1A8F8C2}"/>
                </a:ext>
              </a:extLst>
            </p:cNvPr>
            <p:cNvSpPr txBox="1"/>
            <p:nvPr/>
          </p:nvSpPr>
          <p:spPr>
            <a:xfrm>
              <a:off x="258545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StyleCLIP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StyleGAN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CLIP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773754-C675-4D83-B2F2-FD5D0165055A}"/>
              </a:ext>
            </a:extLst>
          </p:cNvPr>
          <p:cNvGrpSpPr/>
          <p:nvPr/>
        </p:nvGrpSpPr>
        <p:grpSpPr>
          <a:xfrm>
            <a:off x="7297319" y="2275699"/>
            <a:ext cx="4487313" cy="2529787"/>
            <a:chOff x="262652" y="2155798"/>
            <a:chExt cx="5041362" cy="2529787"/>
          </a:xfrm>
        </p:grpSpPr>
        <p:sp>
          <p:nvSpPr>
            <p:cNvPr id="51" name="Text Box 5">
              <a:extLst>
                <a:ext uri="{FF2B5EF4-FFF2-40B4-BE49-F238E27FC236}">
                  <a16:creationId xmlns:a16="http://schemas.microsoft.com/office/drawing/2014/main" id="{3EB087C3-40C9-99DA-8F18-167392450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414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8C9E27-3E0A-A3CB-7FB5-C1D274E9D94F}"/>
                </a:ext>
              </a:extLst>
            </p:cNvPr>
            <p:cNvSpPr txBox="1"/>
            <p:nvPr/>
          </p:nvSpPr>
          <p:spPr>
            <a:xfrm>
              <a:off x="262652" y="3386703"/>
              <a:ext cx="2376264" cy="129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서비스 소개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Req/Res Flow</a:t>
              </a: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C89179A5-50BA-5E79-33E9-9711E6DEA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512" y="2155798"/>
              <a:ext cx="169852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</a:p>
            <a:p>
              <a:pPr algn="ctr">
                <a:defRPr/>
              </a:pPr>
              <a:r>
                <a:rPr lang="ko-KR" altLang="en-US" sz="3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미래</a:t>
              </a:r>
              <a:endPara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F7B3D-F440-E719-40B9-78B60FF80D19}"/>
                </a:ext>
              </a:extLst>
            </p:cNvPr>
            <p:cNvSpPr txBox="1"/>
            <p:nvPr/>
          </p:nvSpPr>
          <p:spPr>
            <a:xfrm>
              <a:off x="2927750" y="3386703"/>
              <a:ext cx="2376264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방향성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91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37617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261757" y="4076239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6FF03BAA-54C8-10B3-94AD-C555E14FA094}"/>
              </a:ext>
            </a:extLst>
          </p:cNvPr>
          <p:cNvSpPr/>
          <p:nvPr/>
        </p:nvSpPr>
        <p:spPr>
          <a:xfrm>
            <a:off x="6498799" y="4287106"/>
            <a:ext cx="5212912" cy="2160240"/>
          </a:xfrm>
          <a:prstGeom prst="frame">
            <a:avLst>
              <a:gd name="adj1" fmla="val 3870"/>
            </a:avLst>
          </a:prstGeom>
          <a:solidFill>
            <a:srgbClr val="B48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E87AEF21-0FC7-2019-3183-BB19BF7913A5}"/>
              </a:ext>
            </a:extLst>
          </p:cNvPr>
          <p:cNvSpPr/>
          <p:nvPr/>
        </p:nvSpPr>
        <p:spPr>
          <a:xfrm>
            <a:off x="811080" y="4287106"/>
            <a:ext cx="5212912" cy="2160240"/>
          </a:xfrm>
          <a:prstGeom prst="frame">
            <a:avLst>
              <a:gd name="adj1" fmla="val 4258"/>
            </a:avLst>
          </a:prstGeom>
          <a:solidFill>
            <a:srgbClr val="E5B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5C85B1-87EB-4ECD-FC65-AEF0A3D03A89}"/>
              </a:ext>
            </a:extLst>
          </p:cNvPr>
          <p:cNvSpPr/>
          <p:nvPr/>
        </p:nvSpPr>
        <p:spPr>
          <a:xfrm>
            <a:off x="2351586" y="4182093"/>
            <a:ext cx="2131900" cy="43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5DD1A4-CA67-937A-4E7D-7FF3570FFF7F}"/>
              </a:ext>
            </a:extLst>
          </p:cNvPr>
          <p:cNvSpPr/>
          <p:nvPr/>
        </p:nvSpPr>
        <p:spPr>
          <a:xfrm>
            <a:off x="8385174" y="4134959"/>
            <a:ext cx="1455241" cy="47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45869-C230-E434-E7CB-6C35F95EFBD9}"/>
              </a:ext>
            </a:extLst>
          </p:cNvPr>
          <p:cNvGrpSpPr/>
          <p:nvPr/>
        </p:nvGrpSpPr>
        <p:grpSpPr>
          <a:xfrm>
            <a:off x="1118567" y="4113016"/>
            <a:ext cx="4593316" cy="2248674"/>
            <a:chOff x="3689828" y="1565975"/>
            <a:chExt cx="4593316" cy="22486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17D310-DA87-7E27-DFFE-83FA53B62557}"/>
                </a:ext>
              </a:extLst>
            </p:cNvPr>
            <p:cNvSpPr txBox="1"/>
            <p:nvPr/>
          </p:nvSpPr>
          <p:spPr>
            <a:xfrm>
              <a:off x="5093984" y="1565975"/>
              <a:ext cx="30243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Front-end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7D4844-8023-8B17-A01D-365F41FE7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689828" y="2034087"/>
              <a:ext cx="2304256" cy="17805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F13180-43CE-2F86-5BCA-BD01A51B2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660" t="4280" r="31540" b="7400"/>
            <a:stretch>
              <a:fillRect/>
            </a:stretch>
          </p:blipFill>
          <p:spPr>
            <a:xfrm>
              <a:off x="6138100" y="2237569"/>
              <a:ext cx="936104" cy="12723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7BD34D4-751D-33A4-84B9-FB25CD85D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58" r="15076" b="6130"/>
            <a:stretch/>
          </p:blipFill>
          <p:spPr>
            <a:xfrm>
              <a:off x="7303532" y="2420101"/>
              <a:ext cx="979612" cy="135495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BA8D5E-7F8D-93C5-499D-92BF4F8C076A}"/>
              </a:ext>
            </a:extLst>
          </p:cNvPr>
          <p:cNvGrpSpPr/>
          <p:nvPr/>
        </p:nvGrpSpPr>
        <p:grpSpPr>
          <a:xfrm>
            <a:off x="6928664" y="4090432"/>
            <a:ext cx="4452256" cy="2001892"/>
            <a:chOff x="7085166" y="4088199"/>
            <a:chExt cx="4452256" cy="2001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C1D9D-064A-907D-121D-E8CD924ACB6A}"/>
                </a:ext>
              </a:extLst>
            </p:cNvPr>
            <p:cNvSpPr txBox="1"/>
            <p:nvPr/>
          </p:nvSpPr>
          <p:spPr>
            <a:xfrm>
              <a:off x="8680304" y="4088199"/>
              <a:ext cx="206544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others</a:t>
              </a:r>
            </a:p>
          </p:txBody>
        </p:sp>
        <p:pic>
          <p:nvPicPr>
            <p:cNvPr id="3080" name="Picture 8" descr="언제 어디서나 편리하게, 네이버클라우드플랫폼 '콘솔 앱'을 만나보세요! | by NAVER CLOUD PLATFORM | NAVER  CLOUD PLATFORM | Medium">
              <a:extLst>
                <a:ext uri="{FF2B5EF4-FFF2-40B4-BE49-F238E27FC236}">
                  <a16:creationId xmlns:a16="http://schemas.microsoft.com/office/drawing/2014/main" id="{70CE4010-EC33-C529-3531-A9500F459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166" y="4770006"/>
              <a:ext cx="1255568" cy="125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프로젝트 주피터 - 위키백과, 우리 모두의 백과사전">
              <a:extLst>
                <a:ext uri="{FF2B5EF4-FFF2-40B4-BE49-F238E27FC236}">
                  <a16:creationId xmlns:a16="http://schemas.microsoft.com/office/drawing/2014/main" id="{F397CB36-F20D-8AB2-0D1C-FE941FD06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0304" y="4742156"/>
              <a:ext cx="1162906" cy="1347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30483A71-7391-02EE-A6E6-6CA61BD32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2467" y="4722911"/>
              <a:ext cx="1354955" cy="135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액자 1">
            <a:extLst>
              <a:ext uri="{FF2B5EF4-FFF2-40B4-BE49-F238E27FC236}">
                <a16:creationId xmlns:a16="http://schemas.microsoft.com/office/drawing/2014/main" id="{F0F4872F-CC0A-E6EB-1AD6-8D5C960B98B7}"/>
              </a:ext>
            </a:extLst>
          </p:cNvPr>
          <p:cNvSpPr/>
          <p:nvPr/>
        </p:nvSpPr>
        <p:spPr>
          <a:xfrm>
            <a:off x="1487488" y="1575797"/>
            <a:ext cx="9217024" cy="2160240"/>
          </a:xfrm>
          <a:prstGeom prst="frame">
            <a:avLst>
              <a:gd name="adj1" fmla="val 4647"/>
            </a:avLst>
          </a:prstGeom>
          <a:solidFill>
            <a:srgbClr val="FCD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60F0DE-A13B-5D49-1A59-81EF3A024B1D}"/>
              </a:ext>
            </a:extLst>
          </p:cNvPr>
          <p:cNvSpPr/>
          <p:nvPr/>
        </p:nvSpPr>
        <p:spPr>
          <a:xfrm>
            <a:off x="5087889" y="1457977"/>
            <a:ext cx="2095082" cy="43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E2DE7D-2B44-D6A6-47C6-F0759652EA4F}"/>
              </a:ext>
            </a:extLst>
          </p:cNvPr>
          <p:cNvSpPr txBox="1"/>
          <p:nvPr/>
        </p:nvSpPr>
        <p:spPr>
          <a:xfrm>
            <a:off x="5297478" y="1397805"/>
            <a:ext cx="2064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E864238-2C0B-D6A9-C8E0-99F3F0A499A2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착수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Stack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D7791C-51DE-28B0-6D51-85D6C1616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E39C8C-6A33-57B8-63F5-F5018C1D101F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E533-E5E0-E53D-64E1-ECBE3ACF1700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스택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55E00E-AF59-4CCD-1D57-CC147236DD22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F04CE7-EA00-60E3-CF37-EA3B842FE463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09B7DF-922E-DB10-5D5A-60BEB85CB1F8}"/>
              </a:ext>
            </a:extLst>
          </p:cNvPr>
          <p:cNvGrpSpPr/>
          <p:nvPr/>
        </p:nvGrpSpPr>
        <p:grpSpPr>
          <a:xfrm>
            <a:off x="1840382" y="1407618"/>
            <a:ext cx="8511234" cy="2016087"/>
            <a:chOff x="945395" y="1397805"/>
            <a:chExt cx="8511234" cy="20160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01D188B-CAE9-B846-20E2-1C6EDA40D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423557" y="2133656"/>
              <a:ext cx="1255568" cy="1255568"/>
            </a:xfrm>
            <a:prstGeom prst="rect">
              <a:avLst/>
            </a:prstGeom>
          </p:spPr>
        </p:pic>
        <p:pic>
          <p:nvPicPr>
            <p:cNvPr id="34" name="Picture 2" descr="PyTorch] PyTorch가 제공하는 Learning rate scheduler 정리">
              <a:extLst>
                <a:ext uri="{FF2B5EF4-FFF2-40B4-BE49-F238E27FC236}">
                  <a16:creationId xmlns:a16="http://schemas.microsoft.com/office/drawing/2014/main" id="{6D902EA3-131A-B6B8-67A3-964F0A763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25" y="2177873"/>
              <a:ext cx="1167135" cy="116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Mac에서 anaconda3 및 tensorflow 설치">
              <a:extLst>
                <a:ext uri="{FF2B5EF4-FFF2-40B4-BE49-F238E27FC236}">
                  <a16:creationId xmlns:a16="http://schemas.microsoft.com/office/drawing/2014/main" id="{611CD5C1-41BB-0E30-1C02-679F1D57E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0" t="8960" r="17535" b="6212"/>
            <a:stretch/>
          </p:blipFill>
          <p:spPr bwMode="auto">
            <a:xfrm>
              <a:off x="4295743" y="2108988"/>
              <a:ext cx="1008114" cy="130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Installation Guide of Anaconda on Windows 10 (64 bit) | by Gilang Arito |  Medium">
              <a:extLst>
                <a:ext uri="{FF2B5EF4-FFF2-40B4-BE49-F238E27FC236}">
                  <a16:creationId xmlns:a16="http://schemas.microsoft.com/office/drawing/2014/main" id="{BAB1DDC6-8091-20D1-09BE-268330386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1" t="2150" r="2463" b="4402"/>
            <a:stretch/>
          </p:blipFill>
          <p:spPr bwMode="auto">
            <a:xfrm>
              <a:off x="2730347" y="2113683"/>
              <a:ext cx="1292984" cy="130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Web Programming/Django' 카테고리의 글 목록 — 씨앤텍시스템즈 기술블로그">
              <a:extLst>
                <a:ext uri="{FF2B5EF4-FFF2-40B4-BE49-F238E27FC236}">
                  <a16:creationId xmlns:a16="http://schemas.microsoft.com/office/drawing/2014/main" id="{71E1602E-7197-FEF8-2FD3-0AAC9D6B8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232" y="2070339"/>
              <a:ext cx="1272397" cy="1272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AB9CE3-E354-A922-1E49-8E75B36211F5}"/>
                </a:ext>
              </a:extLst>
            </p:cNvPr>
            <p:cNvSpPr txBox="1"/>
            <p:nvPr/>
          </p:nvSpPr>
          <p:spPr>
            <a:xfrm>
              <a:off x="4442633" y="1397805"/>
              <a:ext cx="17224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UTURA BOOK BT" panose="020B0502020204020303"/>
                <a:ea typeface="나눔스퀘어 ExtraBold" panose="020B0600000101010101" pitchFamily="50" charset="-127"/>
              </a:endParaRPr>
            </a:p>
          </p:txBody>
        </p:sp>
        <p:pic>
          <p:nvPicPr>
            <p:cNvPr id="39" name="Picture 10" descr="dvd 아이콘 png, 우분투 데스크톱 로고,icon Ubuntu png | Pngbyte">
              <a:extLst>
                <a:ext uri="{FF2B5EF4-FFF2-40B4-BE49-F238E27FC236}">
                  <a16:creationId xmlns:a16="http://schemas.microsoft.com/office/drawing/2014/main" id="{A1C1DA8C-1558-F68B-01E1-E62CE0CB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395" y="2128460"/>
              <a:ext cx="1512540" cy="1255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CFE6E16-6824-F9C7-5C4C-13AE5E626D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람, 젊은, 소년, 실내이(가) 표시된 사진&#10;&#10;자동 생성된 설명">
            <a:extLst>
              <a:ext uri="{FF2B5EF4-FFF2-40B4-BE49-F238E27FC236}">
                <a16:creationId xmlns:a16="http://schemas.microsoft.com/office/drawing/2014/main" id="{62CE9EC0-E0EE-7CCB-C5E0-CB3514BC4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24" y="1550854"/>
            <a:ext cx="1989167" cy="1989167"/>
          </a:xfrm>
          <a:prstGeom prst="rect">
            <a:avLst/>
          </a:prstGeom>
        </p:spPr>
      </p:pic>
      <p:pic>
        <p:nvPicPr>
          <p:cNvPr id="14" name="그림 13" descr="사람, 실내, 머리카락, 닫기이(가) 표시된 사진&#10;&#10;자동 생성된 설명">
            <a:extLst>
              <a:ext uri="{FF2B5EF4-FFF2-40B4-BE49-F238E27FC236}">
                <a16:creationId xmlns:a16="http://schemas.microsoft.com/office/drawing/2014/main" id="{576B06B1-FD9F-3D1D-DDFC-6A8DB5059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32" y="1734325"/>
            <a:ext cx="1805696" cy="1805696"/>
          </a:xfrm>
          <a:prstGeom prst="rect">
            <a:avLst/>
          </a:prstGeom>
        </p:spPr>
      </p:pic>
      <p:pic>
        <p:nvPicPr>
          <p:cNvPr id="16" name="그림 15" descr="사람, 실내, 가장, 착용이(가) 표시된 사진&#10;&#10;자동 생성된 설명">
            <a:extLst>
              <a:ext uri="{FF2B5EF4-FFF2-40B4-BE49-F238E27FC236}">
                <a16:creationId xmlns:a16="http://schemas.microsoft.com/office/drawing/2014/main" id="{F0F557F0-2AB4-CDD7-5B83-3D71D345A6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1"/>
          <a:stretch/>
        </p:blipFill>
        <p:spPr>
          <a:xfrm>
            <a:off x="9692878" y="1808922"/>
            <a:ext cx="1805697" cy="1731099"/>
          </a:xfrm>
          <a:prstGeom prst="rect">
            <a:avLst/>
          </a:prstGeom>
        </p:spPr>
      </p:pic>
      <p:pic>
        <p:nvPicPr>
          <p:cNvPr id="8" name="그림 7" descr="사람, 실내, 젊은이(가) 표시된 사진&#10;&#10;자동 생성된 설명">
            <a:extLst>
              <a:ext uri="{FF2B5EF4-FFF2-40B4-BE49-F238E27FC236}">
                <a16:creationId xmlns:a16="http://schemas.microsoft.com/office/drawing/2014/main" id="{9A66BA9F-2745-F27B-B575-6A53A1A2E2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1" y="1632746"/>
            <a:ext cx="1903453" cy="1907275"/>
          </a:xfrm>
          <a:prstGeom prst="rect">
            <a:avLst/>
          </a:prstGeom>
        </p:spPr>
      </p:pic>
      <p:pic>
        <p:nvPicPr>
          <p:cNvPr id="4" name="그림 3" descr="사람, 실내이(가) 표시된 사진&#10;&#10;자동 생성된 설명">
            <a:extLst>
              <a:ext uri="{FF2B5EF4-FFF2-40B4-BE49-F238E27FC236}">
                <a16:creationId xmlns:a16="http://schemas.microsoft.com/office/drawing/2014/main" id="{9ED1EE05-E5B0-4620-958D-7A46B26077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4"/>
          <a:stretch/>
        </p:blipFill>
        <p:spPr>
          <a:xfrm>
            <a:off x="759093" y="1502516"/>
            <a:ext cx="1652804" cy="2025019"/>
          </a:xfrm>
          <a:prstGeom prst="rect">
            <a:avLst/>
          </a:prstGeom>
        </p:spPr>
      </p:pic>
      <p:pic>
        <p:nvPicPr>
          <p:cNvPr id="7" name="그림 6" descr="사람, 넥타이, 실내, 착용이(가) 표시된 사진&#10;&#10;자동 생성된 설명">
            <a:extLst>
              <a:ext uri="{FF2B5EF4-FFF2-40B4-BE49-F238E27FC236}">
                <a16:creationId xmlns:a16="http://schemas.microsoft.com/office/drawing/2014/main" id="{C7FE0347-3E34-4D28-A3F5-6013D843573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07"/>
          <a:stretch/>
        </p:blipFill>
        <p:spPr>
          <a:xfrm>
            <a:off x="9878285" y="1812235"/>
            <a:ext cx="1452324" cy="1753153"/>
          </a:xfrm>
          <a:prstGeom prst="rect">
            <a:avLst/>
          </a:prstGeom>
        </p:spPr>
      </p:pic>
      <p:pic>
        <p:nvPicPr>
          <p:cNvPr id="11" name="그림 10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D4547B99-AC2A-4CB6-86D9-3458CA9F5E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9"/>
          <a:stretch/>
        </p:blipFill>
        <p:spPr>
          <a:xfrm>
            <a:off x="3465715" y="1384853"/>
            <a:ext cx="2298663" cy="2142684"/>
          </a:xfrm>
          <a:prstGeom prst="rect">
            <a:avLst/>
          </a:prstGeom>
        </p:spPr>
      </p:pic>
      <p:pic>
        <p:nvPicPr>
          <p:cNvPr id="17" name="그림 16" descr="사람, 실내이(가) 표시된 사진&#10;&#10;자동 생성된 설명">
            <a:extLst>
              <a:ext uri="{FF2B5EF4-FFF2-40B4-BE49-F238E27FC236}">
                <a16:creationId xmlns:a16="http://schemas.microsoft.com/office/drawing/2014/main" id="{6A630B56-F413-4730-B458-7D6ABEE037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80"/>
          <a:stretch/>
        </p:blipFill>
        <p:spPr>
          <a:xfrm>
            <a:off x="6341854" y="1422779"/>
            <a:ext cx="2510598" cy="2126314"/>
          </a:xfrm>
          <a:prstGeom prst="rect">
            <a:avLst/>
          </a:prstGeom>
        </p:spPr>
      </p:pic>
      <p:sp>
        <p:nvSpPr>
          <p:cNvPr id="32" name="액자 31">
            <a:extLst>
              <a:ext uri="{FF2B5EF4-FFF2-40B4-BE49-F238E27FC236}">
                <a16:creationId xmlns:a16="http://schemas.microsoft.com/office/drawing/2014/main" id="{B35CE6AC-B125-FE73-58F7-258C4C5DDC6D}"/>
              </a:ext>
            </a:extLst>
          </p:cNvPr>
          <p:cNvSpPr/>
          <p:nvPr/>
        </p:nvSpPr>
        <p:spPr>
          <a:xfrm>
            <a:off x="6495156" y="4063105"/>
            <a:ext cx="2333586" cy="2255535"/>
          </a:xfrm>
          <a:prstGeom prst="frame">
            <a:avLst>
              <a:gd name="adj1" fmla="val 4647"/>
            </a:avLst>
          </a:prstGeom>
          <a:solidFill>
            <a:srgbClr val="B48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148361" y="3827359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A37E7539-3733-175C-5FFA-41E653A5CCFF}"/>
              </a:ext>
            </a:extLst>
          </p:cNvPr>
          <p:cNvSpPr/>
          <p:nvPr/>
        </p:nvSpPr>
        <p:spPr>
          <a:xfrm>
            <a:off x="9504837" y="4029737"/>
            <a:ext cx="2279796" cy="2255535"/>
          </a:xfrm>
          <a:prstGeom prst="frame">
            <a:avLst>
              <a:gd name="adj1" fmla="val 4647"/>
            </a:avLst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2BE3B3-EDB8-E674-D078-22328A2B039C}"/>
              </a:ext>
            </a:extLst>
          </p:cNvPr>
          <p:cNvSpPr/>
          <p:nvPr/>
        </p:nvSpPr>
        <p:spPr>
          <a:xfrm>
            <a:off x="10033426" y="3899194"/>
            <a:ext cx="1128881" cy="36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E5AA3156-189D-E0EF-4D27-FED5789182F6}"/>
              </a:ext>
            </a:extLst>
          </p:cNvPr>
          <p:cNvSpPr/>
          <p:nvPr/>
        </p:nvSpPr>
        <p:spPr>
          <a:xfrm>
            <a:off x="3448149" y="4063105"/>
            <a:ext cx="2315518" cy="2255535"/>
          </a:xfrm>
          <a:prstGeom prst="frame">
            <a:avLst>
              <a:gd name="adj1" fmla="val 4647"/>
            </a:avLst>
          </a:prstGeom>
          <a:solidFill>
            <a:srgbClr val="E5B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302BD-D999-9D0D-16FD-594906B742B7}"/>
              </a:ext>
            </a:extLst>
          </p:cNvPr>
          <p:cNvSpPr txBox="1"/>
          <p:nvPr/>
        </p:nvSpPr>
        <p:spPr>
          <a:xfrm>
            <a:off x="9191571" y="3827359"/>
            <a:ext cx="2808312" cy="2348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정재욱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000" dirty="0">
              <a:highlight>
                <a:srgbClr val="FCDEC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 End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End sub</a:t>
            </a: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epqmrhdiddl@naver.com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7C06B6-1DD4-DF7D-CB0C-6CD917FDAAEC}"/>
              </a:ext>
            </a:extLst>
          </p:cNvPr>
          <p:cNvSpPr/>
          <p:nvPr/>
        </p:nvSpPr>
        <p:spPr>
          <a:xfrm>
            <a:off x="7050640" y="3932562"/>
            <a:ext cx="1128881" cy="36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16CC8-3604-F0B5-CF0D-942E3A513E99}"/>
              </a:ext>
            </a:extLst>
          </p:cNvPr>
          <p:cNvSpPr txBox="1"/>
          <p:nvPr/>
        </p:nvSpPr>
        <p:spPr>
          <a:xfrm>
            <a:off x="6203651" y="3858136"/>
            <a:ext cx="2808312" cy="229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이서현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End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</a:t>
            </a: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Love09164@naver.com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E9A439-5054-D1D9-F0C2-0A63380AF002}"/>
              </a:ext>
            </a:extLst>
          </p:cNvPr>
          <p:cNvSpPr/>
          <p:nvPr/>
        </p:nvSpPr>
        <p:spPr>
          <a:xfrm>
            <a:off x="3994599" y="3932562"/>
            <a:ext cx="1128881" cy="36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E34D9868-5237-02D5-BB7B-8D69EE940B4D}"/>
              </a:ext>
            </a:extLst>
          </p:cNvPr>
          <p:cNvSpPr/>
          <p:nvPr/>
        </p:nvSpPr>
        <p:spPr>
          <a:xfrm>
            <a:off x="474127" y="4063105"/>
            <a:ext cx="2287722" cy="2255535"/>
          </a:xfrm>
          <a:prstGeom prst="frame">
            <a:avLst>
              <a:gd name="adj1" fmla="val 4647"/>
            </a:avLst>
          </a:prstGeom>
          <a:solidFill>
            <a:srgbClr val="FCD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8FA5C-4A2A-22BC-DF3F-E5F8D251886C}"/>
              </a:ext>
            </a:extLst>
          </p:cNvPr>
          <p:cNvSpPr txBox="1"/>
          <p:nvPr/>
        </p:nvSpPr>
        <p:spPr>
          <a:xfrm>
            <a:off x="3154625" y="3858136"/>
            <a:ext cx="2808312" cy="2074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윤성우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Analysis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 End sub</a:t>
            </a: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tvar@naver.com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528795-0398-921C-3D3C-3BB0E72BCA83}"/>
              </a:ext>
            </a:extLst>
          </p:cNvPr>
          <p:cNvSpPr/>
          <p:nvPr/>
        </p:nvSpPr>
        <p:spPr>
          <a:xfrm>
            <a:off x="1006679" y="3932562"/>
            <a:ext cx="1128881" cy="36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0315A-C8AD-E0A6-33D2-420FA55FB8AC}"/>
              </a:ext>
            </a:extLst>
          </p:cNvPr>
          <p:cNvSpPr txBox="1"/>
          <p:nvPr/>
        </p:nvSpPr>
        <p:spPr>
          <a:xfrm>
            <a:off x="170822" y="3839669"/>
            <a:ext cx="2808312" cy="227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김상현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highlight>
                  <a:srgbClr val="FCDE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FULL-STACK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(A.I. / Front / Back)</a:t>
            </a: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" action="ppaction://noaction"/>
            </a:endParaRPr>
          </a:p>
          <a:p>
            <a:pPr algn="ctr">
              <a:lnSpc>
                <a:spcPct val="120000"/>
              </a:lnSpc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" action="ppaction://noaction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1"/>
              </a:rPr>
              <a:t>a72274099@gmail.com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BB5F640-DBFD-840C-6567-F17B737FB716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착수 </a:t>
            </a:r>
            <a:r>
              <a:rPr lang="en-US" altLang="ko-KR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2BC2D4-920D-708E-7F1B-F297599C78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EDD9EB-EF0A-A9D6-6512-DEBF998C6671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23656C-EFAE-996E-FF9A-19411AEE8F58}"/>
              </a:ext>
            </a:extLst>
          </p:cNvPr>
          <p:cNvSpPr txBox="1"/>
          <p:nvPr/>
        </p:nvSpPr>
        <p:spPr>
          <a:xfrm>
            <a:off x="1703512" y="40466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4353BA-251D-5695-E956-885B0D356335}"/>
              </a:ext>
            </a:extLst>
          </p:cNvPr>
          <p:cNvSpPr/>
          <p:nvPr/>
        </p:nvSpPr>
        <p:spPr>
          <a:xfrm>
            <a:off x="1579601" y="518269"/>
            <a:ext cx="75555" cy="296009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AE4E0E-7CC6-C974-1799-7B60B10B2A4B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8741BC-5BDB-B6D8-FA07-8205F916C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C1FBB2-EB50-6C25-5434-94440E0F837F}"/>
              </a:ext>
            </a:extLst>
          </p:cNvPr>
          <p:cNvSpPr/>
          <p:nvPr/>
        </p:nvSpPr>
        <p:spPr>
          <a:xfrm>
            <a:off x="9408368" y="4077072"/>
            <a:ext cx="2736304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79DE7FE5-EFBD-10C6-6108-A13ECD14EA4C}"/>
              </a:ext>
            </a:extLst>
          </p:cNvPr>
          <p:cNvSpPr/>
          <p:nvPr/>
        </p:nvSpPr>
        <p:spPr>
          <a:xfrm>
            <a:off x="6023992" y="3705759"/>
            <a:ext cx="1872208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2A4B0C-47A5-80BB-0887-3EDB1C1BC141}"/>
              </a:ext>
            </a:extLst>
          </p:cNvPr>
          <p:cNvSpPr txBox="1">
            <a:spLocks/>
          </p:cNvSpPr>
          <p:nvPr/>
        </p:nvSpPr>
        <p:spPr>
          <a:xfrm>
            <a:off x="1574978" y="99795"/>
            <a:ext cx="7234237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62626"/>
                </a:solidFill>
                <a:effectLst/>
                <a:latin typeface="+mj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착수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Architecture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E9E4EB-E6CE-02D0-40CF-68D04878F30B}"/>
              </a:ext>
            </a:extLst>
          </p:cNvPr>
          <p:cNvSpPr/>
          <p:nvPr/>
        </p:nvSpPr>
        <p:spPr>
          <a:xfrm rot="3772583">
            <a:off x="5236173" y="1752588"/>
            <a:ext cx="905805" cy="125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77E41E-3AB4-AB66-D499-F750F5F12572}"/>
              </a:ext>
            </a:extLst>
          </p:cNvPr>
          <p:cNvSpPr/>
          <p:nvPr/>
        </p:nvSpPr>
        <p:spPr>
          <a:xfrm rot="7128875">
            <a:off x="5227809" y="4925642"/>
            <a:ext cx="905805" cy="125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26A570BA-6A2A-4F4B-CDB4-AFC69EFD6765}"/>
              </a:ext>
            </a:extLst>
          </p:cNvPr>
          <p:cNvSpPr/>
          <p:nvPr/>
        </p:nvSpPr>
        <p:spPr>
          <a:xfrm>
            <a:off x="2387588" y="3685687"/>
            <a:ext cx="1044116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05A21-BABB-E166-8CF8-CD265444DD52}"/>
              </a:ext>
            </a:extLst>
          </p:cNvPr>
          <p:cNvSpPr txBox="1"/>
          <p:nvPr/>
        </p:nvSpPr>
        <p:spPr>
          <a:xfrm>
            <a:off x="2483313" y="3294490"/>
            <a:ext cx="122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EB4C1-EB66-A60D-B022-67FAD70042A8}"/>
              </a:ext>
            </a:extLst>
          </p:cNvPr>
          <p:cNvSpPr txBox="1"/>
          <p:nvPr/>
        </p:nvSpPr>
        <p:spPr>
          <a:xfrm>
            <a:off x="2407812" y="4163835"/>
            <a:ext cx="140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4BFD7C93-47F6-A5B8-20DC-48C0B490EDCC}"/>
              </a:ext>
            </a:extLst>
          </p:cNvPr>
          <p:cNvSpPr/>
          <p:nvPr/>
        </p:nvSpPr>
        <p:spPr>
          <a:xfrm rot="19945439">
            <a:off x="5588303" y="2760291"/>
            <a:ext cx="996024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CF757DA2-2240-A7B1-52B6-A86CE475BF8E}"/>
              </a:ext>
            </a:extLst>
          </p:cNvPr>
          <p:cNvSpPr/>
          <p:nvPr/>
        </p:nvSpPr>
        <p:spPr>
          <a:xfrm rot="1667300">
            <a:off x="5596692" y="4765202"/>
            <a:ext cx="996024" cy="361205"/>
          </a:xfrm>
          <a:prstGeom prst="leftRightArrow">
            <a:avLst/>
          </a:prstGeom>
          <a:solidFill>
            <a:srgbClr val="C5B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816303-0808-BC02-78E2-81EA72DF1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82603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2" y="3028568"/>
            <a:ext cx="1525285" cy="152528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848324-EA1E-0F62-7B91-1BBBF1EC9B39}"/>
              </a:ext>
            </a:extLst>
          </p:cNvPr>
          <p:cNvGrpSpPr/>
          <p:nvPr/>
        </p:nvGrpSpPr>
        <p:grpSpPr>
          <a:xfrm>
            <a:off x="7703413" y="67180"/>
            <a:ext cx="1224079" cy="894195"/>
            <a:chOff x="4972059" y="2332569"/>
            <a:chExt cx="1009127" cy="1493776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37CF8D3D-2A83-67EE-0081-2A3D40053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9" y="2332569"/>
              <a:ext cx="956320" cy="565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착수</a:t>
              </a:r>
              <a:endPara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645E58B1-87E5-E782-9E75-AF0A203D7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279081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Stack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8A4AF198-898E-472D-C42C-32E9FCF6E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107559"/>
              <a:ext cx="981486" cy="412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 분담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37D8160B-C43B-B73C-1A90-9D0729CFD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9700" y="3414061"/>
              <a:ext cx="981486" cy="412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highlight>
                    <a:srgbClr val="FCDEC0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Architecture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C1CC8366-491E-1351-B38E-2BB8CED5E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87" y="82"/>
            <a:ext cx="4193629" cy="102259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DA2265-73DC-7A11-FBBF-B33D55EB72CD}"/>
              </a:ext>
            </a:extLst>
          </p:cNvPr>
          <p:cNvSpPr/>
          <p:nvPr/>
        </p:nvSpPr>
        <p:spPr>
          <a:xfrm>
            <a:off x="0" y="0"/>
            <a:ext cx="1219200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113527-63F5-1B32-DE94-CE320C1D970E}"/>
              </a:ext>
            </a:extLst>
          </p:cNvPr>
          <p:cNvSpPr txBox="1"/>
          <p:nvPr/>
        </p:nvSpPr>
        <p:spPr>
          <a:xfrm>
            <a:off x="1703511" y="404664"/>
            <a:ext cx="230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1AC4B-F27E-B116-8D2F-0A18EA6DEBCD}"/>
              </a:ext>
            </a:extLst>
          </p:cNvPr>
          <p:cNvSpPr txBox="1"/>
          <p:nvPr/>
        </p:nvSpPr>
        <p:spPr>
          <a:xfrm>
            <a:off x="695400" y="404664"/>
            <a:ext cx="8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7D310-DA87-7E27-DFFE-83FA53B62557}"/>
              </a:ext>
            </a:extLst>
          </p:cNvPr>
          <p:cNvSpPr txBox="1"/>
          <p:nvPr/>
        </p:nvSpPr>
        <p:spPr>
          <a:xfrm>
            <a:off x="1703511" y="954449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MVT Pattern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46A3B7-A34B-66F4-6D2B-0BFD10C77609}"/>
              </a:ext>
            </a:extLst>
          </p:cNvPr>
          <p:cNvSpPr/>
          <p:nvPr/>
        </p:nvSpPr>
        <p:spPr>
          <a:xfrm>
            <a:off x="1579601" y="523875"/>
            <a:ext cx="75555" cy="851535"/>
          </a:xfrm>
          <a:prstGeom prst="rect">
            <a:avLst/>
          </a:prstGeom>
          <a:solidFill>
            <a:srgbClr val="7D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C68DFDB-61BE-51EF-DECF-9116F04EB6F0}"/>
              </a:ext>
            </a:extLst>
          </p:cNvPr>
          <p:cNvSpPr/>
          <p:nvPr/>
        </p:nvSpPr>
        <p:spPr>
          <a:xfrm>
            <a:off x="6744072" y="1966407"/>
            <a:ext cx="1763302" cy="1106120"/>
          </a:xfrm>
          <a:prstGeom prst="roundRect">
            <a:avLst/>
          </a:prstGeom>
          <a:solidFill>
            <a:srgbClr val="B69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729C41-26BB-7144-2987-D56BC4E89207}"/>
              </a:ext>
            </a:extLst>
          </p:cNvPr>
          <p:cNvSpPr/>
          <p:nvPr/>
        </p:nvSpPr>
        <p:spPr>
          <a:xfrm>
            <a:off x="6744072" y="5037304"/>
            <a:ext cx="1763302" cy="1106120"/>
          </a:xfrm>
          <a:prstGeom prst="roundRect">
            <a:avLst/>
          </a:prstGeom>
          <a:solidFill>
            <a:srgbClr val="886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Template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43CD962-8A21-235F-52AF-12F2F89A4270}"/>
              </a:ext>
            </a:extLst>
          </p:cNvPr>
          <p:cNvSpPr/>
          <p:nvPr/>
        </p:nvSpPr>
        <p:spPr>
          <a:xfrm>
            <a:off x="9144924" y="3313229"/>
            <a:ext cx="2376264" cy="1106120"/>
          </a:xfrm>
          <a:prstGeom prst="roundRect">
            <a:avLst/>
          </a:prstGeom>
          <a:solidFill>
            <a:srgbClr val="61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DeepLearning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4A23EC4-40B2-8527-EDB5-3353E06BAF75}"/>
              </a:ext>
            </a:extLst>
          </p:cNvPr>
          <p:cNvSpPr/>
          <p:nvPr/>
        </p:nvSpPr>
        <p:spPr>
          <a:xfrm>
            <a:off x="3855410" y="3393556"/>
            <a:ext cx="1763302" cy="1106120"/>
          </a:xfrm>
          <a:prstGeom prst="roundRect">
            <a:avLst/>
          </a:prstGeom>
          <a:solidFill>
            <a:srgbClr val="BD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C10D7DD-1961-7956-C7D2-02E19DC5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606" y="188640"/>
            <a:ext cx="1495840" cy="273937"/>
          </a:xfrm>
          <a:prstGeom prst="rect">
            <a:avLst/>
          </a:prstGeom>
        </p:spPr>
      </p:pic>
      <p:pic>
        <p:nvPicPr>
          <p:cNvPr id="17" name="그림 16" descr="사람, 넥타이, 실내, 착용이(가) 표시된 사진&#10;&#10;자동 생성된 설명">
            <a:extLst>
              <a:ext uri="{FF2B5EF4-FFF2-40B4-BE49-F238E27FC236}">
                <a16:creationId xmlns:a16="http://schemas.microsoft.com/office/drawing/2014/main" id="{62BAA386-92AD-89A8-7E5B-CF743F3A6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0"/>
          <a:stretch/>
        </p:blipFill>
        <p:spPr>
          <a:xfrm>
            <a:off x="726398" y="4697379"/>
            <a:ext cx="1090566" cy="13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28737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37 0.00023 L 0.59466 -0.20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14981</TotalTime>
  <Words>1461</Words>
  <Application>Microsoft Office PowerPoint</Application>
  <PresentationFormat>와이드스크린</PresentationFormat>
  <Paragraphs>579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나눔스퀘어</vt:lpstr>
      <vt:lpstr>FUTURA BOOK BT</vt:lpstr>
      <vt:lpstr>Calibri Light</vt:lpstr>
      <vt:lpstr>나눔스퀘어 Bold</vt:lpstr>
      <vt:lpstr>나눔스퀘어 ExtraBold</vt:lpstr>
      <vt:lpstr>Arial</vt:lpstr>
      <vt:lpstr>굴림체</vt:lpstr>
      <vt:lpstr>Calibri</vt:lpstr>
      <vt:lpstr>나눔스퀘어라운드 ExtraBold</vt:lpstr>
      <vt:lpstr>Office 테마</vt:lpstr>
      <vt:lpstr>PowerPoint 프레젠테이션</vt:lpstr>
      <vt:lpstr>지금부터는!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딥러닝 모델 설계</vt:lpstr>
      <vt:lpstr>[A.I.] 데이터 수집 방법</vt:lpstr>
      <vt:lpstr>딥러닝 모델 설계</vt:lpstr>
      <vt:lpstr>PowerPoint 프레젠테이션</vt:lpstr>
      <vt:lpstr>[A.I.] 데이터 수집 방법</vt:lpstr>
      <vt:lpstr>PowerPoint 프레젠테이션</vt:lpstr>
      <vt:lpstr>실제 서비스 화면 소개</vt:lpstr>
      <vt:lpstr>실제 서비스 화면 소개</vt:lpstr>
      <vt:lpstr>실제 서비스 화면 소개</vt:lpstr>
      <vt:lpstr>실제 서비스 화면 소개</vt:lpstr>
      <vt:lpstr>실제 서비스 화면 소개</vt:lpstr>
      <vt:lpstr>실제 서비스 화면 소개</vt:lpstr>
      <vt:lpstr>Req/Res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JEONG JAEWOOK</cp:lastModifiedBy>
  <cp:revision>91</cp:revision>
  <dcterms:created xsi:type="dcterms:W3CDTF">2010-02-01T08:03:16Z</dcterms:created>
  <dcterms:modified xsi:type="dcterms:W3CDTF">2022-05-19T07:38:22Z</dcterms:modified>
  <cp:category>www.slidemembers.com</cp:category>
</cp:coreProperties>
</file>